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_rels/notesSlide30.xml.rels" ContentType="application/vnd.openxmlformats-package.relationships+xml"/>
  <Override PartName="/ppt/notesSlides/_rels/notesSlide3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6.xml" ContentType="application/vnd.openxmlformats-officedocument.theme+xml"/>
  <Override PartName="/ppt/media/image1.png" ContentType="image/png"/>
  <Override PartName="/ppt/media/image2.png" ContentType="image/png"/>
  <Override PartName="/ppt/media/image19.jpeg" ContentType="image/jpeg"/>
  <Override PartName="/ppt/media/image3.png" ContentType="image/png"/>
  <Override PartName="/ppt/media/image31.png" ContentType="image/png"/>
  <Override PartName="/ppt/media/image29.jpeg" ContentType="image/jpe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27.jpeg" ContentType="image/jpeg"/>
  <Override PartName="/ppt/media/image7.png" ContentType="image/png"/>
  <Override PartName="/ppt/media/image12.png" ContentType="image/png"/>
  <Override PartName="/ppt/media/image37.jpeg" ContentType="image/jpeg"/>
  <Override PartName="/ppt/media/image8.png" ContentType="image/png"/>
  <Override PartName="/ppt/media/image25.jpeg" ContentType="image/jpeg"/>
  <Override PartName="/ppt/media/image9.png" ContentType="image/png"/>
  <Override PartName="/ppt/media/image13.jpeg" ContentType="image/jpeg"/>
  <Override PartName="/ppt/media/image14.png" ContentType="image/png"/>
  <Override PartName="/ppt/media/image35.jpeg" ContentType="image/jpeg"/>
  <Override PartName="/ppt/media/image15.png" ContentType="image/png"/>
  <Override PartName="/ppt/media/image16.png" ContentType="image/png"/>
  <Override PartName="/ppt/media/image33.jpeg" ContentType="image/jpeg"/>
  <Override PartName="/ppt/media/image17.png" ContentType="image/png"/>
  <Override PartName="/ppt/media/image18.png" ContentType="image/png"/>
  <Override PartName="/ppt/media/image20.png" ContentType="image/png"/>
  <Override PartName="/ppt/media/image21.png" ContentType="image/png"/>
  <Override PartName="/ppt/media/image28.jpeg" ContentType="image/jpeg"/>
  <Override PartName="/ppt/media/image22.png" ContentType="image/png"/>
  <Override PartName="/ppt/media/image23.png" ContentType="image/png"/>
  <Override PartName="/ppt/media/image26.jpeg" ContentType="image/jpeg"/>
  <Override PartName="/ppt/media/image24.png" ContentType="image/png"/>
  <Override PartName="/ppt/media/image36.jpeg" ContentType="image/jpeg"/>
  <Override PartName="/ppt/media/image30.jpeg" ContentType="image/jpeg"/>
  <Override PartName="/ppt/media/image32.jpeg" ContentType="image/jpeg"/>
  <Override PartName="/ppt/media/image34.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0693400" cy="7562850"/>
  <p:notesSz cx="10693400" cy="756285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chemeClr val="dk1"/>
                </a:solidFill>
                <a:latin typeface="Marianne"/>
              </a:rPr>
              <a:t>Cliquez pour déplacer la diapo</a:t>
            </a:r>
            <a:endParaRPr b="0" lang="fr-FR" sz="1800" spc="-1" strike="noStrike">
              <a:solidFill>
                <a:schemeClr val="dk1"/>
              </a:solidFill>
              <a:latin typeface="Marianne"/>
            </a:endParaRPr>
          </a:p>
        </p:txBody>
      </p:sp>
      <p:sp>
        <p:nvSpPr>
          <p:cNvPr id="7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7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74" name="PlaceHolder 4"/>
          <p:cNvSpPr>
            <a:spLocks noGrp="1"/>
          </p:cNvSpPr>
          <p:nvPr>
            <p:ph type="dt" idx="3"/>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75" name="PlaceHolder 5"/>
          <p:cNvSpPr>
            <a:spLocks noGrp="1"/>
          </p:cNvSpPr>
          <p:nvPr>
            <p:ph type="ftr" idx="4"/>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6" name="PlaceHolder 6"/>
          <p:cNvSpPr>
            <a:spLocks noGrp="1"/>
          </p:cNvSpPr>
          <p:nvPr>
            <p:ph type="sldNum" idx="5"/>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2F6885CF-B9F7-4AED-A8C8-A1FA10909B85}"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3543480" y="946080"/>
            <a:ext cx="3606480" cy="2550600"/>
          </a:xfrm>
          <a:prstGeom prst="rect">
            <a:avLst/>
          </a:prstGeom>
          <a:ln w="0">
            <a:noFill/>
          </a:ln>
        </p:spPr>
      </p:sp>
      <p:sp>
        <p:nvSpPr>
          <p:cNvPr id="176" name="PlaceHolder 2"/>
          <p:cNvSpPr>
            <a:spLocks noGrp="1"/>
          </p:cNvSpPr>
          <p:nvPr>
            <p:ph type="body"/>
          </p:nvPr>
        </p:nvSpPr>
        <p:spPr>
          <a:xfrm>
            <a:off x="1069920" y="3639960"/>
            <a:ext cx="8553240" cy="297792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177" name="PlaceHolder 3"/>
          <p:cNvSpPr>
            <a:spLocks noGrp="1"/>
          </p:cNvSpPr>
          <p:nvPr>
            <p:ph type="sldNum" idx="6"/>
          </p:nvPr>
        </p:nvSpPr>
        <p:spPr>
          <a:xfrm>
            <a:off x="6058080" y="7183440"/>
            <a:ext cx="4632120" cy="379080"/>
          </a:xfrm>
          <a:prstGeom prst="rect">
            <a:avLst/>
          </a:prstGeom>
          <a:noFill/>
          <a:ln w="0">
            <a:noFill/>
          </a:ln>
        </p:spPr>
        <p:txBody>
          <a:bodyPr lIns="91440" rIns="91440" tIns="45720" bIns="4572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484F4E81-93F4-411A-AD86-2C86C5AA473D}"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3543480" y="946080"/>
            <a:ext cx="3606480" cy="2550600"/>
          </a:xfrm>
          <a:prstGeom prst="rect">
            <a:avLst/>
          </a:prstGeom>
          <a:ln w="0">
            <a:noFill/>
          </a:ln>
        </p:spPr>
      </p:sp>
      <p:sp>
        <p:nvSpPr>
          <p:cNvPr id="179" name="PlaceHolder 2"/>
          <p:cNvSpPr>
            <a:spLocks noGrp="1"/>
          </p:cNvSpPr>
          <p:nvPr>
            <p:ph type="body"/>
          </p:nvPr>
        </p:nvSpPr>
        <p:spPr>
          <a:xfrm>
            <a:off x="1069920" y="3639960"/>
            <a:ext cx="8553240" cy="297792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180" name="PlaceHolder 3"/>
          <p:cNvSpPr>
            <a:spLocks noGrp="1"/>
          </p:cNvSpPr>
          <p:nvPr>
            <p:ph type="sldNum" idx="7"/>
          </p:nvPr>
        </p:nvSpPr>
        <p:spPr>
          <a:xfrm>
            <a:off x="6058080" y="7183440"/>
            <a:ext cx="4632120" cy="379080"/>
          </a:xfrm>
          <a:prstGeom prst="rect">
            <a:avLst/>
          </a:prstGeom>
          <a:noFill/>
          <a:ln w="0">
            <a:noFill/>
          </a:ln>
        </p:spPr>
        <p:txBody>
          <a:bodyPr lIns="91440" rIns="91440" tIns="45720" bIns="45720" anchor="b">
            <a:noAutofit/>
          </a:bodyPr>
          <a:lstStyle>
            <a:lvl1pPr indent="0" algn="r">
              <a:lnSpc>
                <a:spcPct val="100000"/>
              </a:lnSpc>
              <a:buNone/>
              <a:defRPr b="0" lang="fr-FR" sz="1200" spc="-1" strike="noStrike">
                <a:solidFill>
                  <a:srgbClr val="000000"/>
                </a:solidFill>
                <a:latin typeface="Times New Roman"/>
              </a:defRPr>
            </a:lvl1pPr>
          </a:lstStyle>
          <a:p>
            <a:pPr indent="0" algn="r">
              <a:lnSpc>
                <a:spcPct val="100000"/>
              </a:lnSpc>
              <a:buNone/>
            </a:pPr>
            <a:fld id="{877A56DF-DC69-4A50-BC3C-C59A759118B2}" type="slidenum">
              <a:rPr b="0" lang="fr-FR" sz="1200" spc="-1" strike="noStrike">
                <a:solidFill>
                  <a:srgbClr val="000000"/>
                </a:solidFill>
                <a:latin typeface="Times New Roman"/>
              </a:rPr>
              <a:t>&lt;numéro&gt;</a:t>
            </a:fld>
            <a:endParaRPr b="0" lang="fr-F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dt" idx="2"/>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57" name="PlaceHolder 2"/>
          <p:cNvSpPr>
            <a:spLocks noGrp="1"/>
          </p:cNvSpPr>
          <p:nvPr>
            <p:ph/>
          </p:nvPr>
        </p:nvSpPr>
        <p:spPr>
          <a:xfrm>
            <a:off x="534600" y="1769400"/>
            <a:ext cx="9623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8" name="PlaceHolder 3"/>
          <p:cNvSpPr>
            <a:spLocks noGrp="1"/>
          </p:cNvSpPr>
          <p:nvPr>
            <p:ph/>
          </p:nvPr>
        </p:nvSpPr>
        <p:spPr>
          <a:xfrm>
            <a:off x="534600" y="4060440"/>
            <a:ext cx="9623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60" name="PlaceHolder 2"/>
          <p:cNvSpPr>
            <a:spLocks noGrp="1"/>
          </p:cNvSpPr>
          <p:nvPr>
            <p:ph/>
          </p:nvPr>
        </p:nvSpPr>
        <p:spPr>
          <a:xfrm>
            <a:off x="53460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1" name="PlaceHolder 3"/>
          <p:cNvSpPr>
            <a:spLocks noGrp="1"/>
          </p:cNvSpPr>
          <p:nvPr>
            <p:ph/>
          </p:nvPr>
        </p:nvSpPr>
        <p:spPr>
          <a:xfrm>
            <a:off x="546588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2" name="PlaceHolder 4"/>
          <p:cNvSpPr>
            <a:spLocks noGrp="1"/>
          </p:cNvSpPr>
          <p:nvPr>
            <p:ph/>
          </p:nvPr>
        </p:nvSpPr>
        <p:spPr>
          <a:xfrm>
            <a:off x="534600" y="406044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3" name="PlaceHolder 5"/>
          <p:cNvSpPr>
            <a:spLocks noGrp="1"/>
          </p:cNvSpPr>
          <p:nvPr>
            <p:ph/>
          </p:nvPr>
        </p:nvSpPr>
        <p:spPr>
          <a:xfrm>
            <a:off x="5465880" y="406044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dt" idx="2"/>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65" name="PlaceHolder 2"/>
          <p:cNvSpPr>
            <a:spLocks noGrp="1"/>
          </p:cNvSpPr>
          <p:nvPr>
            <p:ph/>
          </p:nvPr>
        </p:nvSpPr>
        <p:spPr>
          <a:xfrm>
            <a:off x="534600" y="176940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6" name="PlaceHolder 3"/>
          <p:cNvSpPr>
            <a:spLocks noGrp="1"/>
          </p:cNvSpPr>
          <p:nvPr>
            <p:ph/>
          </p:nvPr>
        </p:nvSpPr>
        <p:spPr>
          <a:xfrm>
            <a:off x="3788280" y="176940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7" name="PlaceHolder 4"/>
          <p:cNvSpPr>
            <a:spLocks noGrp="1"/>
          </p:cNvSpPr>
          <p:nvPr>
            <p:ph/>
          </p:nvPr>
        </p:nvSpPr>
        <p:spPr>
          <a:xfrm>
            <a:off x="7042320" y="176940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8" name="PlaceHolder 5"/>
          <p:cNvSpPr>
            <a:spLocks noGrp="1"/>
          </p:cNvSpPr>
          <p:nvPr>
            <p:ph/>
          </p:nvPr>
        </p:nvSpPr>
        <p:spPr>
          <a:xfrm>
            <a:off x="534600" y="406044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9" name="PlaceHolder 6"/>
          <p:cNvSpPr>
            <a:spLocks noGrp="1"/>
          </p:cNvSpPr>
          <p:nvPr>
            <p:ph/>
          </p:nvPr>
        </p:nvSpPr>
        <p:spPr>
          <a:xfrm>
            <a:off x="3788280" y="406044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70" name="PlaceHolder 7"/>
          <p:cNvSpPr>
            <a:spLocks noGrp="1"/>
          </p:cNvSpPr>
          <p:nvPr>
            <p:ph/>
          </p:nvPr>
        </p:nvSpPr>
        <p:spPr>
          <a:xfrm>
            <a:off x="7042320" y="4060440"/>
            <a:ext cx="3098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dt" idx="2"/>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36" name="PlaceHolder 2"/>
          <p:cNvSpPr>
            <a:spLocks noGrp="1"/>
          </p:cNvSpPr>
          <p:nvPr>
            <p:ph type="subTitle"/>
          </p:nvPr>
        </p:nvSpPr>
        <p:spPr>
          <a:xfrm>
            <a:off x="534600" y="1769400"/>
            <a:ext cx="9623520" cy="43858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38" name="PlaceHolder 2"/>
          <p:cNvSpPr>
            <a:spLocks noGrp="1"/>
          </p:cNvSpPr>
          <p:nvPr>
            <p:ph/>
          </p:nvPr>
        </p:nvSpPr>
        <p:spPr>
          <a:xfrm>
            <a:off x="534600" y="1769400"/>
            <a:ext cx="9623520" cy="438588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40" name="PlaceHolder 2"/>
          <p:cNvSpPr>
            <a:spLocks noGrp="1"/>
          </p:cNvSpPr>
          <p:nvPr>
            <p:ph/>
          </p:nvPr>
        </p:nvSpPr>
        <p:spPr>
          <a:xfrm>
            <a:off x="534600" y="1769400"/>
            <a:ext cx="4696200" cy="438588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41" name="PlaceHolder 3"/>
          <p:cNvSpPr>
            <a:spLocks noGrp="1"/>
          </p:cNvSpPr>
          <p:nvPr>
            <p:ph/>
          </p:nvPr>
        </p:nvSpPr>
        <p:spPr>
          <a:xfrm>
            <a:off x="5465880" y="1769400"/>
            <a:ext cx="4696200" cy="438588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 name="PlaceHolder 1"/>
          <p:cNvSpPr>
            <a:spLocks noGrp="1"/>
          </p:cNvSpPr>
          <p:nvPr>
            <p:ph type="subTitle"/>
          </p:nvPr>
        </p:nvSpPr>
        <p:spPr>
          <a:xfrm>
            <a:off x="534600" y="301680"/>
            <a:ext cx="9623520" cy="585360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45" name="PlaceHolder 2"/>
          <p:cNvSpPr>
            <a:spLocks noGrp="1"/>
          </p:cNvSpPr>
          <p:nvPr>
            <p:ph/>
          </p:nvPr>
        </p:nvSpPr>
        <p:spPr>
          <a:xfrm>
            <a:off x="53460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46" name="PlaceHolder 3"/>
          <p:cNvSpPr>
            <a:spLocks noGrp="1"/>
          </p:cNvSpPr>
          <p:nvPr>
            <p:ph/>
          </p:nvPr>
        </p:nvSpPr>
        <p:spPr>
          <a:xfrm>
            <a:off x="5465880" y="1769400"/>
            <a:ext cx="4696200" cy="438588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47" name="PlaceHolder 4"/>
          <p:cNvSpPr>
            <a:spLocks noGrp="1"/>
          </p:cNvSpPr>
          <p:nvPr>
            <p:ph/>
          </p:nvPr>
        </p:nvSpPr>
        <p:spPr>
          <a:xfrm>
            <a:off x="534600" y="406044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49" name="PlaceHolder 2"/>
          <p:cNvSpPr>
            <a:spLocks noGrp="1"/>
          </p:cNvSpPr>
          <p:nvPr>
            <p:ph/>
          </p:nvPr>
        </p:nvSpPr>
        <p:spPr>
          <a:xfrm>
            <a:off x="534600" y="1769400"/>
            <a:ext cx="4696200" cy="438588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0" name="PlaceHolder 3"/>
          <p:cNvSpPr>
            <a:spLocks noGrp="1"/>
          </p:cNvSpPr>
          <p:nvPr>
            <p:ph/>
          </p:nvPr>
        </p:nvSpPr>
        <p:spPr>
          <a:xfrm>
            <a:off x="546588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1" name="PlaceHolder 4"/>
          <p:cNvSpPr>
            <a:spLocks noGrp="1"/>
          </p:cNvSpPr>
          <p:nvPr>
            <p:ph/>
          </p:nvPr>
        </p:nvSpPr>
        <p:spPr>
          <a:xfrm>
            <a:off x="5465880" y="406044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Marianne"/>
            </a:endParaRPr>
          </a:p>
        </p:txBody>
      </p:sp>
      <p:sp>
        <p:nvSpPr>
          <p:cNvPr id="53" name="PlaceHolder 2"/>
          <p:cNvSpPr>
            <a:spLocks noGrp="1"/>
          </p:cNvSpPr>
          <p:nvPr>
            <p:ph/>
          </p:nvPr>
        </p:nvSpPr>
        <p:spPr>
          <a:xfrm>
            <a:off x="53460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4" name="PlaceHolder 3"/>
          <p:cNvSpPr>
            <a:spLocks noGrp="1"/>
          </p:cNvSpPr>
          <p:nvPr>
            <p:ph/>
          </p:nvPr>
        </p:nvSpPr>
        <p:spPr>
          <a:xfrm>
            <a:off x="5465880" y="1769400"/>
            <a:ext cx="469620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55" name="PlaceHolder 4"/>
          <p:cNvSpPr>
            <a:spLocks noGrp="1"/>
          </p:cNvSpPr>
          <p:nvPr>
            <p:ph/>
          </p:nvPr>
        </p:nvSpPr>
        <p:spPr>
          <a:xfrm>
            <a:off x="534600" y="4060440"/>
            <a:ext cx="9623520" cy="20919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Marianne"/>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6.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7.png"/><Relationship Id="rId16" Type="http://schemas.openxmlformats.org/officeDocument/2006/relationships/slideLayout" Target="../slideLayouts/slideLayout1.xml"/><Relationship Id="rId17" Type="http://schemas.openxmlformats.org/officeDocument/2006/relationships/slideLayout" Target="../slideLayouts/slideLayout2.xml"/><Relationship Id="rId18" Type="http://schemas.openxmlformats.org/officeDocument/2006/relationships/slideLayout" Target="../slideLayouts/slideLayout3.xml"/><Relationship Id="rId19" Type="http://schemas.openxmlformats.org/officeDocument/2006/relationships/slideLayout" Target="../slideLayouts/slideLayout4.xml"/><Relationship Id="rId20" Type="http://schemas.openxmlformats.org/officeDocument/2006/relationships/slideLayout" Target="../slideLayouts/slideLayout5.xml"/><Relationship Id="rId21" Type="http://schemas.openxmlformats.org/officeDocument/2006/relationships/slideLayout" Target="../slideLayouts/slideLayout6.xml"/><Relationship Id="rId22" Type="http://schemas.openxmlformats.org/officeDocument/2006/relationships/slideLayout" Target="../slideLayouts/slideLayout7.xml"/><Relationship Id="rId23" Type="http://schemas.openxmlformats.org/officeDocument/2006/relationships/slideLayout" Target="../slideLayouts/slideLayout8.xml"/><Relationship Id="rId24" Type="http://schemas.openxmlformats.org/officeDocument/2006/relationships/slideLayout" Target="../slideLayouts/slideLayout9.xml"/><Relationship Id="rId25" Type="http://schemas.openxmlformats.org/officeDocument/2006/relationships/slideLayout" Target="../slideLayouts/slideLayout10.xml"/><Relationship Id="rId26" Type="http://schemas.openxmlformats.org/officeDocument/2006/relationships/slideLayout" Target="../slideLayouts/slideLayout11.xml"/><Relationship Id="rId27"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8704440" y="7287120"/>
            <a:ext cx="142560" cy="142560"/>
          </a:xfrm>
          <a:prstGeom prst="rect">
            <a:avLst/>
          </a:prstGeom>
          <a:noFill/>
          <a:ln w="0">
            <a:noFill/>
          </a:ln>
        </p:spPr>
        <p:txBody>
          <a:bodyPr lIns="0" rIns="0" tIns="0" bIns="0" anchor="t">
            <a:noAutofit/>
          </a:bodyPr>
          <a:lstStyle>
            <a:lvl1pPr marL="12600" indent="0" defTabSz="914400">
              <a:lnSpc>
                <a:spcPct val="100000"/>
              </a:lnSpc>
              <a:spcBef>
                <a:spcPts val="85"/>
              </a:spcBef>
              <a:buNone/>
              <a:defRPr b="0" lang="fr-FR" sz="750" spc="9" strike="noStrike">
                <a:solidFill>
                  <a:srgbClr val="231f20"/>
                </a:solidFill>
                <a:latin typeface="Marianne"/>
              </a:defRPr>
            </a:lvl1pPr>
          </a:lstStyle>
          <a:p>
            <a:pPr marL="12600" indent="0" defTabSz="914400">
              <a:lnSpc>
                <a:spcPct val="100000"/>
              </a:lnSpc>
              <a:spcBef>
                <a:spcPts val="85"/>
              </a:spcBef>
              <a:buNone/>
            </a:pPr>
            <a:r>
              <a:rPr b="0" lang="fr-FR" sz="750" spc="9" strike="noStrike">
                <a:solidFill>
                  <a:srgbClr val="231f20"/>
                </a:solidFill>
                <a:latin typeface="Marianne"/>
              </a:rPr>
              <a:t>&lt;pied de page&gt;</a:t>
            </a:r>
            <a:endParaRPr b="0" lang="fr-FR" sz="750" spc="-1" strike="noStrike">
              <a:solidFill>
                <a:srgbClr val="000000"/>
              </a:solidFill>
              <a:latin typeface="Times New Roman"/>
            </a:endParaRPr>
          </a:p>
        </p:txBody>
      </p:sp>
      <p:sp>
        <p:nvSpPr>
          <p:cNvPr id="1" name="PlaceHolder 2"/>
          <p:cNvSpPr>
            <a:spLocks noGrp="1"/>
          </p:cNvSpPr>
          <p:nvPr>
            <p:ph type="dt" idx="2"/>
          </p:nvPr>
        </p:nvSpPr>
        <p:spPr>
          <a:xfrm>
            <a:off x="9617040" y="7287120"/>
            <a:ext cx="656280" cy="142560"/>
          </a:xfrm>
          <a:prstGeom prst="rect">
            <a:avLst/>
          </a:prstGeom>
          <a:noFill/>
          <a:ln w="0">
            <a:noFill/>
          </a:ln>
        </p:spPr>
        <p:txBody>
          <a:bodyPr lIns="0" rIns="0" tIns="0" bIns="0" anchor="t">
            <a:noAutofit/>
          </a:bodyPr>
          <a:lstStyle>
            <a:lvl1pPr marL="12600" indent="0" defTabSz="914400">
              <a:lnSpc>
                <a:spcPct val="100000"/>
              </a:lnSpc>
              <a:spcBef>
                <a:spcPts val="85"/>
              </a:spcBef>
              <a:buNone/>
              <a:defRPr b="0" lang="fr-FR" sz="750" spc="9" strike="noStrike">
                <a:solidFill>
                  <a:srgbClr val="231f20"/>
                </a:solidFill>
                <a:latin typeface="Marianne"/>
              </a:defRPr>
            </a:lvl1pPr>
          </a:lstStyle>
          <a:p>
            <a:pPr marL="12600" indent="0" defTabSz="914400">
              <a:lnSpc>
                <a:spcPct val="100000"/>
              </a:lnSpc>
              <a:spcBef>
                <a:spcPts val="85"/>
              </a:spcBef>
              <a:buNone/>
            </a:pPr>
            <a:r>
              <a:rPr b="0" lang="fr-FR" sz="750" spc="9" strike="noStrike">
                <a:solidFill>
                  <a:srgbClr val="231f20"/>
                </a:solidFill>
                <a:latin typeface="Marianne"/>
              </a:rPr>
              <a:t>&lt;date/heure&gt;</a:t>
            </a:r>
            <a:endParaRPr b="0" lang="fr-FR" sz="750" spc="-1" strike="noStrike">
              <a:solidFill>
                <a:srgbClr val="000000"/>
              </a:solidFill>
              <a:latin typeface="Times New Roman"/>
            </a:endParaRPr>
          </a:p>
        </p:txBody>
      </p:sp>
      <p:sp>
        <p:nvSpPr>
          <p:cNvPr id="2" name="object 2"/>
          <p:cNvSpPr/>
          <p:nvPr/>
        </p:nvSpPr>
        <p:spPr>
          <a:xfrm>
            <a:off x="432000" y="432000"/>
            <a:ext cx="595440" cy="216360"/>
          </a:xfrm>
          <a:prstGeom prst="rect">
            <a:avLst/>
          </a:prstGeom>
          <a:blipFill rotWithShape="0">
            <a:blip r:embed="rId2"/>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3" name="object 3"/>
          <p:cNvSpPr/>
          <p:nvPr/>
        </p:nvSpPr>
        <p:spPr>
          <a:xfrm>
            <a:off x="432000" y="1259640"/>
            <a:ext cx="562320" cy="395640"/>
          </a:xfrm>
          <a:prstGeom prst="rect">
            <a:avLst/>
          </a:prstGeom>
          <a:blipFill rotWithShape="0">
            <a:blip r:embed="rId3"/>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4" name="object 4"/>
          <p:cNvSpPr/>
          <p:nvPr/>
        </p:nvSpPr>
        <p:spPr>
          <a:xfrm>
            <a:off x="432000" y="750960"/>
            <a:ext cx="495720" cy="170640"/>
          </a:xfrm>
          <a:prstGeom prst="rect">
            <a:avLst/>
          </a:prstGeom>
          <a:blipFill rotWithShape="0">
            <a:blip r:embed="rId4"/>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5" name="object 5"/>
          <p:cNvSpPr/>
          <p:nvPr/>
        </p:nvSpPr>
        <p:spPr>
          <a:xfrm>
            <a:off x="955080" y="755640"/>
            <a:ext cx="146880" cy="161640"/>
          </a:xfrm>
          <a:prstGeom prst="rect">
            <a:avLst/>
          </a:prstGeom>
          <a:blipFill rotWithShape="0">
            <a:blip r:embed="rId5"/>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6" name="object 6"/>
          <p:cNvSpPr/>
          <p:nvPr/>
        </p:nvSpPr>
        <p:spPr>
          <a:xfrm>
            <a:off x="1135800" y="710640"/>
            <a:ext cx="92520" cy="206640"/>
          </a:xfrm>
          <a:prstGeom prst="rect">
            <a:avLst/>
          </a:prstGeom>
          <a:blipFill rotWithShape="0">
            <a:blip r:embed="rId6"/>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7" name="object 7"/>
          <p:cNvSpPr/>
          <p:nvPr/>
        </p:nvSpPr>
        <p:spPr>
          <a:xfrm>
            <a:off x="1268280" y="755640"/>
            <a:ext cx="158040" cy="161640"/>
          </a:xfrm>
          <a:prstGeom prst="rect">
            <a:avLst/>
          </a:prstGeom>
          <a:blipFill rotWithShape="0">
            <a:blip r:embed="rId7"/>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8" name="object 8"/>
          <p:cNvSpPr/>
          <p:nvPr/>
        </p:nvSpPr>
        <p:spPr>
          <a:xfrm>
            <a:off x="1489680" y="755640"/>
            <a:ext cx="360" cy="161640"/>
          </a:xfrm>
          <a:custGeom>
            <a:avLst/>
            <a:gdLst>
              <a:gd name="textAreaLeft" fmla="*/ 0 w 360"/>
              <a:gd name="textAreaRight" fmla="*/ 720 w 360"/>
              <a:gd name="textAreaTop" fmla="*/ 0 h 161640"/>
              <a:gd name="textAreaBottom" fmla="*/ 162000 h 161640"/>
            </a:gdLst>
            <a:ahLst/>
            <a:rect l="textAreaLeft" t="textAreaTop" r="textAreaRight" b="textAreaBottom"/>
            <a:pathLst>
              <a:path w="0" h="161925">
                <a:moveTo>
                  <a:pt x="0" y="0"/>
                </a:moveTo>
                <a:lnTo>
                  <a:pt x="0" y="161848"/>
                </a:lnTo>
              </a:path>
            </a:pathLst>
          </a:custGeom>
          <a:noFill/>
          <a:ln w="32308">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9" name="object 9"/>
          <p:cNvSpPr/>
          <p:nvPr/>
        </p:nvSpPr>
        <p:spPr>
          <a:xfrm>
            <a:off x="1552680" y="9028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4" h="0">
                <a:moveTo>
                  <a:pt x="0" y="0"/>
                </a:moveTo>
                <a:lnTo>
                  <a:pt x="92836" y="0"/>
                </a:lnTo>
              </a:path>
            </a:pathLst>
          </a:custGeom>
          <a:noFill/>
          <a:ln w="27940">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0" name="object 10"/>
          <p:cNvSpPr/>
          <p:nvPr/>
        </p:nvSpPr>
        <p:spPr>
          <a:xfrm>
            <a:off x="1552680" y="849600"/>
            <a:ext cx="32040" cy="38880"/>
          </a:xfrm>
          <a:custGeom>
            <a:avLst/>
            <a:gdLst>
              <a:gd name="textAreaLeft" fmla="*/ 0 w 32040"/>
              <a:gd name="textAreaRight" fmla="*/ 32400 w 32040"/>
              <a:gd name="textAreaTop" fmla="*/ 0 h 38880"/>
              <a:gd name="textAreaBottom" fmla="*/ 39240 h 38880"/>
            </a:gdLst>
            <a:ahLst/>
            <a:rect l="textAreaLeft" t="textAreaTop" r="textAreaRight" b="textAreaBottom"/>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1" name="object 11"/>
          <p:cNvSpPr/>
          <p:nvPr/>
        </p:nvSpPr>
        <p:spPr>
          <a:xfrm>
            <a:off x="1552680" y="821520"/>
            <a:ext cx="83520" cy="27720"/>
          </a:xfrm>
          <a:custGeom>
            <a:avLst/>
            <a:gdLst>
              <a:gd name="textAreaLeft" fmla="*/ 0 w 83520"/>
              <a:gd name="textAreaRight" fmla="*/ 83880 w 83520"/>
              <a:gd name="textAreaTop" fmla="*/ 0 h 27720"/>
              <a:gd name="textAreaBottom" fmla="*/ 28080 h 27720"/>
            </a:gdLst>
            <a:ahLst/>
            <a:rect l="textAreaLeft" t="textAreaTop" r="textAreaRight" b="textAreaBottom"/>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2" name="object 12"/>
          <p:cNvSpPr/>
          <p:nvPr/>
        </p:nvSpPr>
        <p:spPr>
          <a:xfrm>
            <a:off x="1552680" y="783720"/>
            <a:ext cx="32040" cy="37800"/>
          </a:xfrm>
          <a:custGeom>
            <a:avLst/>
            <a:gdLst>
              <a:gd name="textAreaLeft" fmla="*/ 0 w 32040"/>
              <a:gd name="textAreaRight" fmla="*/ 32400 w 32040"/>
              <a:gd name="textAreaTop" fmla="*/ 0 h 37800"/>
              <a:gd name="textAreaBottom" fmla="*/ 38160 h 37800"/>
            </a:gdLst>
            <a:ahLst/>
            <a:rect l="textAreaLeft" t="textAreaTop" r="textAreaRight" b="textAreaBottom"/>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3" name="object 13"/>
          <p:cNvSpPr/>
          <p:nvPr/>
        </p:nvSpPr>
        <p:spPr>
          <a:xfrm>
            <a:off x="1552680" y="7696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4" h="0">
                <a:moveTo>
                  <a:pt x="0" y="0"/>
                </a:moveTo>
                <a:lnTo>
                  <a:pt x="92836" y="0"/>
                </a:lnTo>
              </a:path>
            </a:pathLst>
          </a:custGeom>
          <a:noFill/>
          <a:ln w="27940">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4" name="object 14"/>
          <p:cNvSpPr/>
          <p:nvPr/>
        </p:nvSpPr>
        <p:spPr>
          <a:xfrm>
            <a:off x="432360" y="989640"/>
            <a:ext cx="146880" cy="161640"/>
          </a:xfrm>
          <a:prstGeom prst="rect">
            <a:avLst/>
          </a:prstGeom>
          <a:blipFill rotWithShape="0">
            <a:blip r:embed="rId8"/>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5" name="object 15"/>
          <p:cNvSpPr/>
          <p:nvPr/>
        </p:nvSpPr>
        <p:spPr>
          <a:xfrm>
            <a:off x="613080" y="11368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5" h="0">
                <a:moveTo>
                  <a:pt x="0" y="0"/>
                </a:moveTo>
                <a:lnTo>
                  <a:pt x="92837" y="0"/>
                </a:lnTo>
              </a:path>
            </a:pathLst>
          </a:custGeom>
          <a:noFill/>
          <a:ln w="27939">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6" name="object 16"/>
          <p:cNvSpPr/>
          <p:nvPr/>
        </p:nvSpPr>
        <p:spPr>
          <a:xfrm>
            <a:off x="613080" y="1083600"/>
            <a:ext cx="32040" cy="38880"/>
          </a:xfrm>
          <a:custGeom>
            <a:avLst/>
            <a:gdLst>
              <a:gd name="textAreaLeft" fmla="*/ 0 w 32040"/>
              <a:gd name="textAreaRight" fmla="*/ 32400 w 32040"/>
              <a:gd name="textAreaTop" fmla="*/ 0 h 38880"/>
              <a:gd name="textAreaBottom" fmla="*/ 39240 h 38880"/>
            </a:gdLst>
            <a:ahLst/>
            <a:rect l="textAreaLeft" t="textAreaTop" r="textAreaRight" b="textAreaBottom"/>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7" name="object 17"/>
          <p:cNvSpPr/>
          <p:nvPr/>
        </p:nvSpPr>
        <p:spPr>
          <a:xfrm>
            <a:off x="613080" y="1055520"/>
            <a:ext cx="83520" cy="27720"/>
          </a:xfrm>
          <a:custGeom>
            <a:avLst/>
            <a:gdLst>
              <a:gd name="textAreaLeft" fmla="*/ 0 w 83520"/>
              <a:gd name="textAreaRight" fmla="*/ 83880 w 83520"/>
              <a:gd name="textAreaTop" fmla="*/ 0 h 27720"/>
              <a:gd name="textAreaBottom" fmla="*/ 28080 h 27720"/>
            </a:gdLst>
            <a:ahLst/>
            <a:rect l="textAreaLeft" t="textAreaTop" r="textAreaRight" b="textAreaBottom"/>
            <a:pathLst>
              <a:path w="83820"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8" name="object 18"/>
          <p:cNvSpPr/>
          <p:nvPr/>
        </p:nvSpPr>
        <p:spPr>
          <a:xfrm>
            <a:off x="613080" y="1017360"/>
            <a:ext cx="32040" cy="37800"/>
          </a:xfrm>
          <a:custGeom>
            <a:avLst/>
            <a:gdLst>
              <a:gd name="textAreaLeft" fmla="*/ 0 w 32040"/>
              <a:gd name="textAreaRight" fmla="*/ 32400 w 32040"/>
              <a:gd name="textAreaTop" fmla="*/ 0 h 37800"/>
              <a:gd name="textAreaBottom" fmla="*/ 38160 h 37800"/>
            </a:gdLst>
            <a:ahLst/>
            <a:rect l="textAreaLeft" t="textAreaTop" r="textAreaRight" b="textAreaBottom"/>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19" name="object 19"/>
          <p:cNvSpPr/>
          <p:nvPr/>
        </p:nvSpPr>
        <p:spPr>
          <a:xfrm>
            <a:off x="613080" y="10036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5" h="0">
                <a:moveTo>
                  <a:pt x="0" y="0"/>
                </a:moveTo>
                <a:lnTo>
                  <a:pt x="92837" y="0"/>
                </a:lnTo>
              </a:path>
            </a:pathLst>
          </a:custGeom>
          <a:noFill/>
          <a:ln w="27940">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0" name="object 20"/>
          <p:cNvSpPr/>
          <p:nvPr/>
        </p:nvSpPr>
        <p:spPr>
          <a:xfrm>
            <a:off x="807120" y="989640"/>
            <a:ext cx="144720" cy="161640"/>
          </a:xfrm>
          <a:prstGeom prst="rect">
            <a:avLst/>
          </a:prstGeom>
          <a:blipFill rotWithShape="0">
            <a:blip r:embed="rId9"/>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1" name="object 21"/>
          <p:cNvSpPr/>
          <p:nvPr/>
        </p:nvSpPr>
        <p:spPr>
          <a:xfrm>
            <a:off x="985320" y="984960"/>
            <a:ext cx="168840" cy="170640"/>
          </a:xfrm>
          <a:prstGeom prst="rect">
            <a:avLst/>
          </a:prstGeom>
          <a:blipFill rotWithShape="0">
            <a:blip r:embed="rId10"/>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2" name="object 22"/>
          <p:cNvSpPr/>
          <p:nvPr/>
        </p:nvSpPr>
        <p:spPr>
          <a:xfrm>
            <a:off x="1187640" y="989640"/>
            <a:ext cx="129600" cy="161640"/>
          </a:xfrm>
          <a:prstGeom prst="rect">
            <a:avLst/>
          </a:prstGeom>
          <a:blipFill rotWithShape="0">
            <a:blip r:embed="rId11"/>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3" name="object 23"/>
          <p:cNvSpPr/>
          <p:nvPr/>
        </p:nvSpPr>
        <p:spPr>
          <a:xfrm>
            <a:off x="1339920" y="989640"/>
            <a:ext cx="158040" cy="161640"/>
          </a:xfrm>
          <a:prstGeom prst="rect">
            <a:avLst/>
          </a:prstGeom>
          <a:blipFill rotWithShape="0">
            <a:blip r:embed="rId12"/>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4" name="object 24"/>
          <p:cNvSpPr/>
          <p:nvPr/>
        </p:nvSpPr>
        <p:spPr>
          <a:xfrm>
            <a:off x="1524960" y="989640"/>
            <a:ext cx="162720" cy="161640"/>
          </a:xfrm>
          <a:prstGeom prst="rect">
            <a:avLst/>
          </a:prstGeom>
          <a:blipFill rotWithShape="0">
            <a:blip r:embed="rId13"/>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5" name="object 25"/>
          <p:cNvSpPr/>
          <p:nvPr/>
        </p:nvSpPr>
        <p:spPr>
          <a:xfrm>
            <a:off x="1714680" y="989640"/>
            <a:ext cx="144720" cy="161640"/>
          </a:xfrm>
          <a:prstGeom prst="rect">
            <a:avLst/>
          </a:prstGeom>
          <a:blipFill rotWithShape="0">
            <a:blip r:embed="rId14"/>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6" name="object 26"/>
          <p:cNvSpPr/>
          <p:nvPr/>
        </p:nvSpPr>
        <p:spPr>
          <a:xfrm>
            <a:off x="1906560" y="989640"/>
            <a:ext cx="146880" cy="161640"/>
          </a:xfrm>
          <a:prstGeom prst="rect">
            <a:avLst/>
          </a:prstGeom>
          <a:blipFill rotWithShape="0">
            <a:blip r:embed="rId15"/>
            <a:srcRect/>
            <a:stretch/>
          </a:blip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7" name="object 27"/>
          <p:cNvSpPr/>
          <p:nvPr/>
        </p:nvSpPr>
        <p:spPr>
          <a:xfrm>
            <a:off x="2103120" y="989640"/>
            <a:ext cx="360" cy="161640"/>
          </a:xfrm>
          <a:custGeom>
            <a:avLst/>
            <a:gdLst>
              <a:gd name="textAreaLeft" fmla="*/ 0 w 360"/>
              <a:gd name="textAreaRight" fmla="*/ 720 w 360"/>
              <a:gd name="textAreaTop" fmla="*/ 0 h 161640"/>
              <a:gd name="textAreaBottom" fmla="*/ 162000 h 161640"/>
            </a:gdLst>
            <a:ahLst/>
            <a:rect l="textAreaLeft" t="textAreaTop" r="textAreaRight" b="textAreaBottom"/>
            <a:pathLst>
              <a:path w="0" h="161925">
                <a:moveTo>
                  <a:pt x="0" y="0"/>
                </a:moveTo>
                <a:lnTo>
                  <a:pt x="0" y="161836"/>
                </a:lnTo>
              </a:path>
            </a:pathLst>
          </a:custGeom>
          <a:noFill/>
          <a:ln w="32308">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8" name="object 28"/>
          <p:cNvSpPr/>
          <p:nvPr/>
        </p:nvSpPr>
        <p:spPr>
          <a:xfrm>
            <a:off x="2166120" y="11368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4" h="0">
                <a:moveTo>
                  <a:pt x="0" y="0"/>
                </a:moveTo>
                <a:lnTo>
                  <a:pt x="92837" y="0"/>
                </a:lnTo>
              </a:path>
            </a:pathLst>
          </a:custGeom>
          <a:noFill/>
          <a:ln w="27939">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29" name="object 29"/>
          <p:cNvSpPr/>
          <p:nvPr/>
        </p:nvSpPr>
        <p:spPr>
          <a:xfrm>
            <a:off x="2166120" y="1083600"/>
            <a:ext cx="32040" cy="38880"/>
          </a:xfrm>
          <a:custGeom>
            <a:avLst/>
            <a:gdLst>
              <a:gd name="textAreaLeft" fmla="*/ 0 w 32040"/>
              <a:gd name="textAreaRight" fmla="*/ 32400 w 32040"/>
              <a:gd name="textAreaTop" fmla="*/ 0 h 38880"/>
              <a:gd name="textAreaBottom" fmla="*/ 39240 h 38880"/>
            </a:gdLst>
            <a:ahLst/>
            <a:rect l="textAreaLeft" t="textAreaTop" r="textAreaRight" b="textAreaBottom"/>
            <a:pathLst>
              <a:path w="32385"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30" name="object 30"/>
          <p:cNvSpPr/>
          <p:nvPr/>
        </p:nvSpPr>
        <p:spPr>
          <a:xfrm>
            <a:off x="2166120" y="1055520"/>
            <a:ext cx="83520" cy="27720"/>
          </a:xfrm>
          <a:custGeom>
            <a:avLst/>
            <a:gdLst>
              <a:gd name="textAreaLeft" fmla="*/ 0 w 83520"/>
              <a:gd name="textAreaRight" fmla="*/ 83880 w 83520"/>
              <a:gd name="textAreaTop" fmla="*/ 0 h 27720"/>
              <a:gd name="textAreaBottom" fmla="*/ 28080 h 27720"/>
            </a:gdLst>
            <a:ahLst/>
            <a:rect l="textAreaLeft" t="textAreaTop" r="textAreaRight" b="textAreaBottom"/>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31" name="object 31"/>
          <p:cNvSpPr/>
          <p:nvPr/>
        </p:nvSpPr>
        <p:spPr>
          <a:xfrm>
            <a:off x="2166120" y="1017360"/>
            <a:ext cx="32040" cy="37800"/>
          </a:xfrm>
          <a:custGeom>
            <a:avLst/>
            <a:gdLst>
              <a:gd name="textAreaLeft" fmla="*/ 0 w 32040"/>
              <a:gd name="textAreaRight" fmla="*/ 32400 w 32040"/>
              <a:gd name="textAreaTop" fmla="*/ 0 h 37800"/>
              <a:gd name="textAreaBottom" fmla="*/ 38160 h 37800"/>
            </a:gdLst>
            <a:ahLst/>
            <a:rect l="textAreaLeft" t="textAreaTop" r="textAreaRight" b="textAreaBottom"/>
            <a:pathLst>
              <a:path w="32385"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32" name="object 32"/>
          <p:cNvSpPr/>
          <p:nvPr/>
        </p:nvSpPr>
        <p:spPr>
          <a:xfrm>
            <a:off x="2166120" y="1003680"/>
            <a:ext cx="92880" cy="360"/>
          </a:xfrm>
          <a:custGeom>
            <a:avLst/>
            <a:gdLst>
              <a:gd name="textAreaLeft" fmla="*/ 0 w 92880"/>
              <a:gd name="textAreaRight" fmla="*/ 93240 w 92880"/>
              <a:gd name="textAreaTop" fmla="*/ 0 h 360"/>
              <a:gd name="textAreaBottom" fmla="*/ 720 h 360"/>
            </a:gdLst>
            <a:ahLst/>
            <a:rect l="textAreaLeft" t="textAreaTop" r="textAreaRight" b="textAreaBottom"/>
            <a:pathLst>
              <a:path w="93344" h="0">
                <a:moveTo>
                  <a:pt x="0" y="0"/>
                </a:moveTo>
                <a:lnTo>
                  <a:pt x="92837" y="0"/>
                </a:lnTo>
              </a:path>
            </a:pathLst>
          </a:custGeom>
          <a:noFill/>
          <a:ln w="27940">
            <a:solidFill>
              <a:srgbClr val="231f20"/>
            </a:solidFill>
            <a:round/>
          </a:ln>
        </p:spPr>
        <p:style>
          <a:lnRef idx="0"/>
          <a:fillRef idx="0"/>
          <a:effectRef idx="0"/>
          <a:fontRef idx="minor"/>
        </p:style>
        <p:txBody>
          <a:bodyPr lIns="0" rIns="0" tIns="0" bIns="0" anchor="t">
            <a:noAutofit/>
          </a:bodyPr>
          <a:p>
            <a:pPr defTabSz="914400">
              <a:lnSpc>
                <a:spcPct val="100000"/>
              </a:lnSpc>
            </a:pPr>
            <a:endParaRPr b="0" lang="fr-FR" sz="1800" spc="-1" strike="noStrike">
              <a:solidFill>
                <a:schemeClr val="dk1"/>
              </a:solidFill>
              <a:latin typeface="Marianne"/>
            </a:endParaRPr>
          </a:p>
        </p:txBody>
      </p:sp>
      <p:sp>
        <p:nvSpPr>
          <p:cNvPr id="33" name="PlaceHolder 3"/>
          <p:cNvSpPr>
            <a:spLocks noGrp="1"/>
          </p:cNvSpPr>
          <p:nvPr>
            <p:ph type="title"/>
          </p:nvPr>
        </p:nvSpPr>
        <p:spPr>
          <a:xfrm>
            <a:off x="534600" y="301680"/>
            <a:ext cx="9623520" cy="1262520"/>
          </a:xfrm>
          <a:prstGeom prst="rect">
            <a:avLst/>
          </a:prstGeom>
          <a:noFill/>
          <a:ln w="0">
            <a:noFill/>
          </a:ln>
        </p:spPr>
        <p:txBody>
          <a:bodyPr lIns="0" rIns="0" tIns="0" bIns="0" anchor="ctr">
            <a:noAutofit/>
          </a:bodyPr>
          <a:p>
            <a:pPr indent="0">
              <a:buNone/>
            </a:pPr>
            <a:r>
              <a:rPr b="0" lang="fr-FR" sz="1800" spc="-1" strike="noStrike">
                <a:solidFill>
                  <a:schemeClr val="dk1"/>
                </a:solidFill>
                <a:latin typeface="Marianne"/>
              </a:rPr>
              <a:t>Cliquez pour éditer le format du texte-titre</a:t>
            </a:r>
            <a:endParaRPr b="0" lang="fr-FR" sz="1800" spc="-1" strike="noStrike">
              <a:solidFill>
                <a:schemeClr val="dk1"/>
              </a:solidFill>
              <a:latin typeface="Marianne"/>
            </a:endParaRPr>
          </a:p>
        </p:txBody>
      </p:sp>
      <p:sp>
        <p:nvSpPr>
          <p:cNvPr id="34" name="PlaceHolder 4"/>
          <p:cNvSpPr>
            <a:spLocks noGrp="1"/>
          </p:cNvSpPr>
          <p:nvPr>
            <p:ph type="body"/>
          </p:nvPr>
        </p:nvSpPr>
        <p:spPr>
          <a:xfrm>
            <a:off x="534600" y="1769400"/>
            <a:ext cx="9623520" cy="43858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chemeClr val="dk1"/>
                </a:solidFill>
                <a:latin typeface="Marianne"/>
              </a:rPr>
              <a:t>Cliquez pour éditer le format du plan de texte</a:t>
            </a:r>
            <a:endParaRPr b="0" lang="fr-FR" sz="1800" spc="-1" strike="noStrike">
              <a:solidFill>
                <a:schemeClr val="dk1"/>
              </a:solidFill>
              <a:latin typeface="Marianne"/>
            </a:endParaRPr>
          </a:p>
          <a:p>
            <a:pPr lvl="1" marL="864000" indent="-324000">
              <a:spcBef>
                <a:spcPts val="1134"/>
              </a:spcBef>
              <a:buClr>
                <a:srgbClr val="000000"/>
              </a:buClr>
              <a:buSzPct val="75000"/>
              <a:buFont typeface="Symbol" charset="2"/>
              <a:buChar char=""/>
            </a:pPr>
            <a:r>
              <a:rPr b="0" lang="fr-FR" sz="1800" spc="-1" strike="noStrike">
                <a:solidFill>
                  <a:schemeClr val="dk1"/>
                </a:solidFill>
                <a:latin typeface="Marianne"/>
              </a:rPr>
              <a:t>Second niveau de plan</a:t>
            </a:r>
            <a:endParaRPr b="0" lang="fr-FR" sz="1800" spc="-1" strike="noStrike">
              <a:solidFill>
                <a:schemeClr val="dk1"/>
              </a:solidFill>
              <a:latin typeface="Marianne"/>
            </a:endParaRPr>
          </a:p>
          <a:p>
            <a:pPr lvl="2" marL="1296000" indent="-288000">
              <a:spcBef>
                <a:spcPts val="850"/>
              </a:spcBef>
              <a:buClr>
                <a:srgbClr val="000000"/>
              </a:buClr>
              <a:buSzPct val="45000"/>
              <a:buFont typeface="Wingdings" charset="2"/>
              <a:buChar char=""/>
            </a:pPr>
            <a:r>
              <a:rPr b="0" lang="fr-FR" sz="1800" spc="-1" strike="noStrike">
                <a:solidFill>
                  <a:schemeClr val="dk1"/>
                </a:solidFill>
                <a:latin typeface="Marianne"/>
              </a:rPr>
              <a:t>Troisième niveau de plan</a:t>
            </a:r>
            <a:endParaRPr b="0" lang="fr-FR" sz="1800" spc="-1" strike="noStrike">
              <a:solidFill>
                <a:schemeClr val="dk1"/>
              </a:solidFill>
              <a:latin typeface="Marianne"/>
            </a:endParaRPr>
          </a:p>
          <a:p>
            <a:pPr lvl="3" marL="1728000" indent="-216000">
              <a:spcBef>
                <a:spcPts val="567"/>
              </a:spcBef>
              <a:buClr>
                <a:srgbClr val="000000"/>
              </a:buClr>
              <a:buSzPct val="75000"/>
              <a:buFont typeface="Symbol" charset="2"/>
              <a:buChar char=""/>
            </a:pPr>
            <a:r>
              <a:rPr b="0" lang="fr-FR" sz="1800" spc="-1" strike="noStrike">
                <a:solidFill>
                  <a:schemeClr val="dk1"/>
                </a:solidFill>
                <a:latin typeface="Marianne"/>
              </a:rPr>
              <a:t>Quatrième niveau de plan</a:t>
            </a:r>
            <a:endParaRPr b="0" lang="fr-FR" sz="1800" spc="-1" strike="noStrike">
              <a:solidFill>
                <a:schemeClr val="dk1"/>
              </a:solidFill>
              <a:latin typeface="Marianne"/>
            </a:endParaRPr>
          </a:p>
          <a:p>
            <a:pPr lvl="4" marL="2160000" indent="-216000">
              <a:spcBef>
                <a:spcPts val="283"/>
              </a:spcBef>
              <a:buClr>
                <a:srgbClr val="000000"/>
              </a:buClr>
              <a:buSzPct val="45000"/>
              <a:buFont typeface="Wingdings" charset="2"/>
              <a:buChar char=""/>
            </a:pPr>
            <a:r>
              <a:rPr b="0" lang="fr-FR" sz="2000" spc="-1" strike="noStrike">
                <a:solidFill>
                  <a:schemeClr val="dk1"/>
                </a:solidFill>
                <a:latin typeface="Marianne"/>
              </a:rPr>
              <a:t>Cinquième niveau de plan</a:t>
            </a:r>
            <a:endParaRPr b="0" lang="fr-FR" sz="2000" spc="-1" strike="noStrike">
              <a:solidFill>
                <a:schemeClr val="dk1"/>
              </a:solidFill>
              <a:latin typeface="Marianne"/>
            </a:endParaRPr>
          </a:p>
          <a:p>
            <a:pPr lvl="5" marL="2592000" indent="-216000">
              <a:spcBef>
                <a:spcPts val="283"/>
              </a:spcBef>
              <a:buClr>
                <a:srgbClr val="000000"/>
              </a:buClr>
              <a:buSzPct val="45000"/>
              <a:buFont typeface="Wingdings" charset="2"/>
              <a:buChar char=""/>
            </a:pPr>
            <a:r>
              <a:rPr b="0" lang="fr-FR" sz="2000" spc="-1" strike="noStrike">
                <a:solidFill>
                  <a:schemeClr val="dk1"/>
                </a:solidFill>
                <a:latin typeface="Marianne"/>
              </a:rPr>
              <a:t>Sixième niveau de plan</a:t>
            </a:r>
            <a:endParaRPr b="0" lang="fr-FR" sz="2000" spc="-1" strike="noStrike">
              <a:solidFill>
                <a:schemeClr val="dk1"/>
              </a:solidFill>
              <a:latin typeface="Marianne"/>
            </a:endParaRPr>
          </a:p>
          <a:p>
            <a:pPr lvl="6" marL="3024000" indent="-216000">
              <a:spcBef>
                <a:spcPts val="283"/>
              </a:spcBef>
              <a:buClr>
                <a:srgbClr val="000000"/>
              </a:buClr>
              <a:buSzPct val="45000"/>
              <a:buFont typeface="Wingdings" charset="2"/>
              <a:buChar char=""/>
            </a:pPr>
            <a:r>
              <a:rPr b="0" lang="fr-FR" sz="2000" spc="-1" strike="noStrike">
                <a:solidFill>
                  <a:schemeClr val="dk1"/>
                </a:solidFill>
                <a:latin typeface="Marianne"/>
              </a:rPr>
              <a:t>Septième niveau de plan</a:t>
            </a:r>
            <a:endParaRPr b="0" lang="fr-FR" sz="2000" spc="-1" strike="noStrike">
              <a:solidFill>
                <a:schemeClr val="dk1"/>
              </a:solidFill>
              <a:latin typeface="Marianne"/>
            </a:endParaRPr>
          </a:p>
        </p:txBody>
      </p:sp>
    </p:spTree>
  </p:cSld>
  <p:clrMap bg1="lt1" bg2="lt2" tx1="dk1" tx2="dk2" accent1="accent1" accent2="accent2" accent3="accent3" accent4="accent4" accent5="accent5" accent6="accent6" hlink="hlink" folHlink="folHlink"/>
  <p:sldLayoutIdLst>
    <p:sldLayoutId id="2147483649" r:id="rId16"/>
    <p:sldLayoutId id="2147483650"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 id="2147483660" r:id="rId27"/>
  </p:sldLayoutIdLst>
</p:sldMaster>
</file>

<file path=ppt/slides/_rels/slide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www.tate.org.uk/art/artworks/nevinson-la-mitrailleuse-n03177" TargetMode="External"/><Relationship Id="rId2" Type="http://schemas.openxmlformats.org/officeDocument/2006/relationships/hyperlink" Target="https://www.tate.org.uk/art/artworks/nevinson-bursting-shell-t03676" TargetMode="Externa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hyperlink" Target="https://www.musee-armee.fr/collections/tresors-du-musee/tableau-de-verdun.html" TargetMode="External"/><Relationship Id="rId2" Type="http://schemas.openxmlformats.org/officeDocument/2006/relationships/hyperlink" Target="https://histoire-image.org/etudes/verdun" TargetMode="External"/><Relationship Id="rId3" Type="http://schemas.openxmlformats.org/officeDocument/2006/relationships/hyperlink" Target="https://histoire-image.org/etudes/verdun" TargetMode="External"/><Relationship Id="rId4" Type="http://schemas.openxmlformats.org/officeDocument/2006/relationships/hyperlink" Target="https://histoire-image.org/etudes/verdun" TargetMode="External"/><Relationship Id="rId5" Type="http://schemas.openxmlformats.org/officeDocument/2006/relationships/hyperlink" Target="https://histoire-image.org/etudes/verdun" TargetMode="External"/><Relationship Id="rId6" Type="http://schemas.openxmlformats.org/officeDocument/2006/relationships/image" Target="../media/image27.jpeg"/><Relationship Id="rId7"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hyperlink" Target="https://www.centrepompidou.fr/fr/ressources/media/avTRgTb" TargetMode="External"/><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hyperlink" Target="https://artsandculture.google.com/asset/the-war/CwHM2HdTO3l2vg?hl=fr" TargetMode="External"/><Relationship Id="rId2" Type="http://schemas.openxmlformats.org/officeDocument/2006/relationships/hyperlink" Target="https://artsandculture.google.com/asset/the-war/CwHM2HdTO3l2vg?hl=fr" TargetMode="External"/><Relationship Id="rId3" Type="http://schemas.openxmlformats.org/officeDocument/2006/relationships/hyperlink" Target="https://artsandculture.google.com/asset/the-war/CwHM2HdTO3l2vg?hl=fr" TargetMode="External"/><Relationship Id="rId4" Type="http://schemas.openxmlformats.org/officeDocument/2006/relationships/hyperlink" Target="https://artsandculture.google.com/asset/the-war/CwHM2HdTO3l2vg?hl=fr" TargetMode="External"/><Relationship Id="rId5" Type="http://schemas.openxmlformats.org/officeDocument/2006/relationships/image" Target="../media/image31.png"/><Relationship Id="rId6" Type="http://schemas.openxmlformats.org/officeDocument/2006/relationships/image" Target="../media/image13.jpeg"/><Relationship Id="rId7"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hyperlink" Target="https://www.moma.org/collection/works/80347" TargetMode="External"/><Relationship Id="rId2" Type="http://schemas.openxmlformats.org/officeDocument/2006/relationships/image" Target="../media/image34.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hyperlink" Target="https://www.reseau-canope.fr/apocalypse-10destins/fr/dossiers-pedagogiques/les-arts-et-la-grande-guerre.html" TargetMode="External"/><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hyperlink" Target="https://essentiels.bnf.fr/fr/image/cf73dfa0-9a62-4e99-a88e-483175033688-colombe-poignardee-et-jet-eau-1" TargetMode="External"/><Relationship Id="rId2" Type="http://schemas.openxmlformats.org/officeDocument/2006/relationships/hyperlink" Target="https://essentiels.bnf.fr/fr/image/cf73dfa0-9a62-4e99-a88e-483175033688-colombe-poignardee-et-jet-eau-1" TargetMode="External"/><Relationship Id="rId3" Type="http://schemas.openxmlformats.org/officeDocument/2006/relationships/hyperlink" Target="https://essentiels.bnf.fr/fr/image/cf73dfa0-9a62-4e99-a88e-483175033688-colombe-poignardee-et-jet-eau-1" TargetMode="External"/><Relationship Id="rId4" Type="http://schemas.openxmlformats.org/officeDocument/2006/relationships/hyperlink" Target="https://essentiels.bnf.fr/fr/image/cf73dfa0-9a62-4e99-a88e-483175033688-colombe-poignardee-et-jet-eau-1" TargetMode="External"/><Relationship Id="rId5" Type="http://schemas.openxmlformats.org/officeDocument/2006/relationships/hyperlink" Target="https://essentiels.bnf.fr/fr/image/cf73dfa0-9a62-4e99-a88e-483175033688-colombe-poignardee-et-jet-eau-1" TargetMode="External"/><Relationship Id="rId6" Type="http://schemas.openxmlformats.org/officeDocument/2006/relationships/image" Target="../media/image35.jpeg"/><Relationship Id="rId7"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hyperlink" Target="https://histoire-image.org/albums/photographier-premiere-guerre-mondiale" TargetMode="External"/><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hyperlink" Target="https://www.youtube.com/watch?v=_BXyjMH6NJs" TargetMode="External"/><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hyperlink" Target="https://www.youtube.com/watch?v=khLdrJCRmrI" TargetMode="External"/><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hyperlink" Target="https://www.youtube.com/watch?v=_-HKjtJfWE8" TargetMode="External"/><Relationship Id="rId2" Type="http://schemas.openxmlformats.org/officeDocument/2006/relationships/hyperlink" Target="https://www.youtube.com/watch?v=vS2ML_0Ky0M" TargetMode="External"/><Relationship Id="rId3" Type="http://schemas.openxmlformats.org/officeDocument/2006/relationships/hyperlink" Target="https://www.youtube.com/watch?v=M-bVCBoFHtE" TargetMode="External"/><Relationship Id="rId4"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hyperlink" Target="https://www.centrepompidou.fr/fr/ressources/media/2LtWUcL" TargetMode="External"/><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hyperlink" Target="https://gallica.bnf.fr/ark:/12148/bpt6k6540085m/f1.image" TargetMode="External"/><Relationship Id="rId2" Type="http://schemas.openxmlformats.org/officeDocument/2006/relationships/image" Target="../media/image36.jpeg"/><Relationship Id="rId3" Type="http://schemas.openxmlformats.org/officeDocument/2006/relationships/slideLayout" Target="../slideLayouts/slideLayout1.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hyperlink" Target="https://histoire-image.org/etudes/i-want-you-u-s-army" TargetMode="External"/><Relationship Id="rId2" Type="http://schemas.openxmlformats.org/officeDocument/2006/relationships/image" Target="../media/image37.jpeg"/><Relationship Id="rId3" Type="http://schemas.openxmlformats.org/officeDocument/2006/relationships/hyperlink" Target="https://histoire-image.org/albums/propagande-caricature-patriotisme" TargetMode="External"/><Relationship Id="rId4" Type="http://schemas.openxmlformats.org/officeDocument/2006/relationships/slideLayout" Target="../slideLayouts/slideLayout1.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hyperlink" Target="https://www.dailymotion.com/video/x4jc6u3" TargetMode="External"/><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hyperlink" Target="http://www.ecpad.fr/" TargetMode="External"/><Relationship Id="rId2" Type="http://schemas.openxmlformats.org/officeDocument/2006/relationships/hyperlink" Target="http://www.historial.org/" TargetMode="External"/><Relationship Id="rId3" Type="http://schemas.openxmlformats.org/officeDocument/2006/relationships/hyperlink" Target="http://www.memorial-de-verdun.fr/" TargetMode="External"/><Relationship Id="rId4" Type="http://schemas.openxmlformats.org/officeDocument/2006/relationships/hyperlink" Target="http://www.musee-armistice-14-18.fr/" TargetMode="External"/><Relationship Id="rId5"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hyperlink" Target="https://artsandculture.google.com/asset/carica-di-lancieri/XQG0gxf0Uo7eAw?hl=fr" TargetMode="External"/><Relationship Id="rId2" Type="http://schemas.openxmlformats.org/officeDocument/2006/relationships/hyperlink" Target="https://artsandculture.google.com/asset/carica-di-lancieri/XQG0gxf0Uo7eAw?hl=fr" TargetMode="External"/><Relationship Id="rId3" Type="http://schemas.openxmlformats.org/officeDocument/2006/relationships/hyperlink" Target="https://artsandculture.google.com/asset/carica-di-lancieri/XQG0gxf0Uo7eAw?hl=fr" TargetMode="External"/><Relationship Id="rId4" Type="http://schemas.openxmlformats.org/officeDocument/2006/relationships/hyperlink" Target="https://artsandculture.google.com/asset/carica-di-lancieri/XQG0gxf0Uo7eAw?hl=fr" TargetMode="External"/><Relationship Id="rId5" Type="http://schemas.openxmlformats.org/officeDocument/2006/relationships/hyperlink" Target="https://artsandculture.google.com/asset/carica-di-lancieri/XQG0gxf0Uo7eAw?hl=fr" TargetMode="External"/><Relationship Id="rId6" Type="http://schemas.openxmlformats.org/officeDocument/2006/relationships/hyperlink" Target="https://artsandculture.google.com/asset/carica-di-lancieri/XQG0gxf0Uo7eAw?hl=fr" TargetMode="External"/><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hyperlink" Target="https://www.iwm.org.uk/collections/item/object/20087" TargetMode="External"/><Relationship Id="rId2" Type="http://schemas.openxmlformats.org/officeDocument/2006/relationships/hyperlink" Target="https://www.iwm.org.uk/collections/item/object/20015" TargetMode="Externa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hyperlink" Target="https://www.iwm.org.uk/collections/item/object/15123" TargetMode="External"/><Relationship Id="rId2" Type="http://schemas.openxmlformats.org/officeDocument/2006/relationships/hyperlink" Target="https://www.photo.rmn.fr/archive/06-518888-2C6NU0P0SU2H.html" TargetMode="External"/><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hyperlink" Target="https://www.beaux-arts.ca/collection/artwork/navires-au-camouflage-disruptif-en-cale-seche-a-liverpool" TargetMode="External"/><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hyperlink" Target="https://www.iwm.org.uk/collections/item/object/20211" TargetMode="External"/><Relationship Id="rId2" Type="http://schemas.openxmlformats.org/officeDocument/2006/relationships/image" Target="../media/image21.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ZoneTexte 20"/>
          <p:cNvSpPr/>
          <p:nvPr/>
        </p:nvSpPr>
        <p:spPr>
          <a:xfrm>
            <a:off x="145440" y="2327400"/>
            <a:ext cx="6267600" cy="4784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2060"/>
                </a:solidFill>
                <a:latin typeface="Marianne"/>
              </a:rPr>
              <a:t>HISTOIRE DES ARTS </a:t>
            </a:r>
            <a:endParaRPr b="0" lang="fr-FR" sz="3600" spc="-1" strike="noStrike">
              <a:solidFill>
                <a:srgbClr val="000000"/>
              </a:solidFill>
              <a:latin typeface="Arial"/>
            </a:endParaRPr>
          </a:p>
          <a:p>
            <a:pPr algn="ctr" defTabSz="914400">
              <a:lnSpc>
                <a:spcPct val="100000"/>
              </a:lnSpc>
            </a:pPr>
            <a:r>
              <a:rPr b="0" lang="fr-FR" sz="3600" spc="-1" strike="noStrike">
                <a:solidFill>
                  <a:srgbClr val="002060"/>
                </a:solidFill>
                <a:latin typeface="Marianne"/>
              </a:rPr>
              <a:t>Collège</a:t>
            </a:r>
            <a:endParaRPr b="0" lang="fr-FR" sz="3600" spc="-1" strike="noStrike">
              <a:solidFill>
                <a:srgbClr val="000000"/>
              </a:solidFill>
              <a:latin typeface="Arial"/>
            </a:endParaRPr>
          </a:p>
          <a:p>
            <a:pPr algn="ctr" defTabSz="914400">
              <a:lnSpc>
                <a:spcPct val="100000"/>
              </a:lnSpc>
            </a:pPr>
            <a:endParaRPr b="0" lang="fr-FR" sz="3600" spc="-1" strike="noStrike">
              <a:solidFill>
                <a:srgbClr val="000000"/>
              </a:solidFill>
              <a:latin typeface="Arial"/>
            </a:endParaRPr>
          </a:p>
          <a:p>
            <a:pPr algn="ctr" defTabSz="914400">
              <a:lnSpc>
                <a:spcPct val="100000"/>
              </a:lnSpc>
            </a:pPr>
            <a:r>
              <a:rPr b="0" lang="fr-FR" sz="3600" spc="-1" strike="noStrike">
                <a:solidFill>
                  <a:srgbClr val="002060"/>
                </a:solidFill>
                <a:latin typeface="Marianne"/>
              </a:rPr>
              <a:t>Les arts entre liberté et propagande </a:t>
            </a:r>
            <a:endParaRPr b="0" lang="fr-FR" sz="3600" spc="-1" strike="noStrike">
              <a:solidFill>
                <a:srgbClr val="000000"/>
              </a:solidFill>
              <a:latin typeface="Arial"/>
            </a:endParaRPr>
          </a:p>
          <a:p>
            <a:pPr algn="ctr" defTabSz="914400">
              <a:lnSpc>
                <a:spcPct val="100000"/>
              </a:lnSpc>
            </a:pPr>
            <a:r>
              <a:rPr b="0" lang="fr-FR" sz="3600" spc="-1" strike="noStrike">
                <a:solidFill>
                  <a:srgbClr val="002060"/>
                </a:solidFill>
                <a:latin typeface="Marianne"/>
              </a:rPr>
              <a:t>(de 1910 à 1945)</a:t>
            </a:r>
            <a:endParaRPr b="0" lang="fr-FR" sz="3600" spc="-1" strike="noStrike">
              <a:solidFill>
                <a:srgbClr val="000000"/>
              </a:solidFill>
              <a:latin typeface="Arial"/>
            </a:endParaRPr>
          </a:p>
          <a:p>
            <a:pPr algn="ctr" defTabSz="914400">
              <a:lnSpc>
                <a:spcPct val="100000"/>
              </a:lnSpc>
            </a:pPr>
            <a:endParaRPr b="0" lang="fr-FR" sz="3600" spc="-1" strike="noStrike">
              <a:solidFill>
                <a:srgbClr val="000000"/>
              </a:solidFill>
              <a:latin typeface="Arial"/>
            </a:endParaRPr>
          </a:p>
          <a:p>
            <a:pPr algn="ctr" defTabSz="914400">
              <a:lnSpc>
                <a:spcPct val="100000"/>
              </a:lnSpc>
            </a:pPr>
            <a:r>
              <a:rPr b="0" lang="fr-FR" sz="1400" spc="-1" strike="noStrike">
                <a:solidFill>
                  <a:srgbClr val="002060"/>
                </a:solidFill>
                <a:latin typeface="Marianne"/>
              </a:rPr>
              <a:t>Inspection d’Académie</a:t>
            </a:r>
            <a:endParaRPr b="0" lang="fr-FR" sz="1400" spc="-1" strike="noStrike">
              <a:solidFill>
                <a:srgbClr val="000000"/>
              </a:solidFill>
              <a:latin typeface="Arial"/>
            </a:endParaRPr>
          </a:p>
          <a:p>
            <a:pPr algn="ctr" defTabSz="914400">
              <a:lnSpc>
                <a:spcPct val="100000"/>
              </a:lnSpc>
            </a:pPr>
            <a:r>
              <a:rPr b="0" lang="fr-FR" sz="1400" spc="-1" strike="noStrike">
                <a:solidFill>
                  <a:srgbClr val="002060"/>
                </a:solidFill>
                <a:latin typeface="Marianne"/>
              </a:rPr>
              <a:t>Inspection Pédagogique Régionale </a:t>
            </a:r>
            <a:endParaRPr b="0" lang="fr-FR" sz="1400" spc="-1" strike="noStrike">
              <a:solidFill>
                <a:srgbClr val="000000"/>
              </a:solidFill>
              <a:latin typeface="Arial"/>
            </a:endParaRPr>
          </a:p>
          <a:p>
            <a:pPr algn="ctr" defTabSz="914400">
              <a:lnSpc>
                <a:spcPct val="100000"/>
              </a:lnSpc>
            </a:pPr>
            <a:r>
              <a:rPr b="0" lang="fr-FR" sz="1400" spc="-1" strike="noStrike">
                <a:solidFill>
                  <a:srgbClr val="002060"/>
                </a:solidFill>
                <a:latin typeface="Marianne"/>
              </a:rPr>
              <a:t>Pôle de compétences numériques</a:t>
            </a:r>
            <a:endParaRPr b="0" lang="fr-FR" sz="1400" spc="-1" strike="noStrike">
              <a:solidFill>
                <a:srgbClr val="000000"/>
              </a:solidFill>
              <a:latin typeface="Arial"/>
            </a:endParaRPr>
          </a:p>
          <a:p>
            <a:pPr algn="ctr" defTabSz="914400">
              <a:lnSpc>
                <a:spcPct val="100000"/>
              </a:lnSpc>
            </a:pPr>
            <a:r>
              <a:rPr b="0" lang="fr-FR" sz="1400" spc="-1" strike="noStrike">
                <a:solidFill>
                  <a:srgbClr val="002060"/>
                </a:solidFill>
                <a:latin typeface="Marianne"/>
              </a:rPr>
              <a:t>Histoire des Arts</a:t>
            </a:r>
            <a:endParaRPr b="0" lang="fr-FR" sz="1400" spc="-1" strike="noStrike">
              <a:solidFill>
                <a:srgbClr val="000000"/>
              </a:solidFill>
              <a:latin typeface="Arial"/>
            </a:endParaRPr>
          </a:p>
        </p:txBody>
      </p:sp>
      <p:sp>
        <p:nvSpPr>
          <p:cNvPr id="78" name="ZoneTexte 2"/>
          <p:cNvSpPr/>
          <p:nvPr/>
        </p:nvSpPr>
        <p:spPr>
          <a:xfrm>
            <a:off x="4813200" y="4097160"/>
            <a:ext cx="626760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rgbClr val="002060"/>
                </a:solidFill>
                <a:latin typeface="Marianne"/>
              </a:rPr>
              <a:t>Image</a:t>
            </a:r>
            <a:endParaRPr b="0" lang="fr-FR" sz="3600" spc="-1" strike="noStrike">
              <a:solidFill>
                <a:srgbClr val="000000"/>
              </a:solidFill>
              <a:latin typeface="Arial"/>
            </a:endParaRPr>
          </a:p>
        </p:txBody>
      </p:sp>
      <p:pic>
        <p:nvPicPr>
          <p:cNvPr id="79" name="Image 1" descr="dix, la guerre, 1929-32"/>
          <p:cNvPicPr/>
          <p:nvPr/>
        </p:nvPicPr>
        <p:blipFill>
          <a:blip r:embed="rId1"/>
          <a:stretch/>
        </p:blipFill>
        <p:spPr>
          <a:xfrm>
            <a:off x="6261120" y="3722040"/>
            <a:ext cx="3114360" cy="2042280"/>
          </a:xfrm>
          <a:prstGeom prst="rect">
            <a:avLst/>
          </a:prstGeom>
          <a:ln w="9525">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ZoneTexte 1"/>
          <p:cNvSpPr/>
          <p:nvPr/>
        </p:nvSpPr>
        <p:spPr>
          <a:xfrm>
            <a:off x="279360" y="224280"/>
            <a:ext cx="10134360" cy="383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7000"/>
              </a:lnSpc>
              <a:spcAft>
                <a:spcPts val="799"/>
              </a:spcAft>
            </a:pPr>
            <a:r>
              <a:rPr b="1" lang="fr-FR" sz="1800" spc="-1" strike="noStrike">
                <a:solidFill>
                  <a:srgbClr val="000000"/>
                </a:solidFill>
                <a:latin typeface="Marianne"/>
                <a:ea typeface="Times New Roman"/>
              </a:rPr>
              <a:t>ŒUVRES PERSONNELLES DE C.R.W. NEVINSON</a:t>
            </a:r>
            <a:endParaRPr b="0" lang="fr-FR" sz="1800" spc="-1" strike="noStrike">
              <a:solidFill>
                <a:srgbClr val="000000"/>
              </a:solidFill>
              <a:latin typeface="Arial"/>
            </a:endParaRPr>
          </a:p>
        </p:txBody>
      </p:sp>
      <p:graphicFrame>
        <p:nvGraphicFramePr>
          <p:cNvPr id="102" name="Tableau 2"/>
          <p:cNvGraphicFramePr/>
          <p:nvPr/>
        </p:nvGraphicFramePr>
        <p:xfrm>
          <a:off x="279360" y="809640"/>
          <a:ext cx="10134360" cy="7590240"/>
        </p:xfrm>
        <a:graphic>
          <a:graphicData uri="http://schemas.openxmlformats.org/drawingml/2006/table">
            <a:tbl>
              <a:tblPr/>
              <a:tblGrid>
                <a:gridCol w="3377880"/>
                <a:gridCol w="3377880"/>
                <a:gridCol w="3377880"/>
              </a:tblGrid>
              <a:tr h="6613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1" lang="fr-FR" sz="1800" spc="-1" strike="noStrike">
                          <a:solidFill>
                            <a:schemeClr val="dk1"/>
                          </a:solidFill>
                          <a:latin typeface="Marianne"/>
                        </a:rPr>
                        <a:t>C. R. W. Nevinson, </a:t>
                      </a:r>
                      <a:r>
                        <a:rPr b="1" i="1" lang="fr-FR" sz="1800" spc="-1" strike="noStrike">
                          <a:solidFill>
                            <a:schemeClr val="dk1"/>
                          </a:solidFill>
                          <a:latin typeface="Marianne"/>
                        </a:rPr>
                        <a:t>La Mitrailleuse</a:t>
                      </a:r>
                      <a:r>
                        <a:rPr b="1" lang="fr-FR" sz="1800" spc="-1" strike="noStrike">
                          <a:solidFill>
                            <a:schemeClr val="dk1"/>
                          </a:solidFill>
                          <a:latin typeface="Marianne"/>
                        </a:rPr>
                        <a:t>, 1915, </a:t>
                      </a:r>
                      <a:r>
                        <a:rPr b="0" lang="fr-FR" sz="1800" spc="-1" strike="noStrike">
                          <a:solidFill>
                            <a:schemeClr val="dk1"/>
                          </a:solidFill>
                          <a:latin typeface="Marianne"/>
                        </a:rPr>
                        <a:t>huile sur toile, 61 x 50,8 cm, Tate Museum</a:t>
                      </a:r>
                      <a:endParaRPr b="0" lang="fr-FR" sz="1800" spc="-1" strike="noStrike">
                        <a:solidFill>
                          <a:srgbClr val="000000"/>
                        </a:solidFill>
                        <a:latin typeface="Arial"/>
                      </a:endParaRPr>
                    </a:p>
                    <a:p>
                      <a:pPr>
                        <a:lnSpc>
                          <a:spcPct val="100000"/>
                        </a:lnSpc>
                      </a:pPr>
                      <a:r>
                        <a:rPr b="0" lang="fr-FR" sz="1800" spc="-1" strike="noStrike">
                          <a:solidFill>
                            <a:schemeClr val="lt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://www.tate.org.uk/art/artworks/nevinson-la-mitrailleuse-n03177</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Pour Apollinaire, l’artiste «  </a:t>
                      </a:r>
                      <a:r>
                        <a:rPr b="0" i="1" lang="fr-FR" sz="1800" spc="-1" strike="noStrike">
                          <a:solidFill>
                            <a:schemeClr val="dk1"/>
                          </a:solidFill>
                          <a:latin typeface="Marianne"/>
                        </a:rPr>
                        <a:t>traduit le côté mécanique de la guerre où l’homme et la machine arrivent à ne faire qu’une seule force </a:t>
                      </a:r>
                      <a:r>
                        <a:rPr b="0"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Ce tableau comporte des anomalies : les soldats français n’ont plus cet uniforme en 1915, ils portent un casque réinventé. Ces soldats, aux traits mécaniques, pourrait être les symboles des sacrifiés (voire crucifiés).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C. R. W. Nevinson, </a:t>
                      </a:r>
                      <a:r>
                        <a:rPr b="1" i="1" lang="fr-FR" sz="1800" spc="-1" strike="noStrike">
                          <a:solidFill>
                            <a:schemeClr val="dk1"/>
                          </a:solidFill>
                          <a:latin typeface="Marianne"/>
                        </a:rPr>
                        <a:t>L’explosion d’un obus</a:t>
                      </a:r>
                      <a:r>
                        <a:rPr b="1" lang="fr-FR" sz="1800" spc="-1" strike="noStrike">
                          <a:solidFill>
                            <a:schemeClr val="dk1"/>
                          </a:solidFill>
                          <a:latin typeface="Marianne"/>
                        </a:rPr>
                        <a:t>, 1915, </a:t>
                      </a:r>
                      <a:r>
                        <a:rPr b="0" lang="fr-FR" sz="1800" spc="-1" strike="noStrike">
                          <a:solidFill>
                            <a:schemeClr val="dk1"/>
                          </a:solidFill>
                          <a:latin typeface="Marianne"/>
                        </a:rPr>
                        <a:t>huile sur toile, 76,2 x 55,9 cm, Tate Museum</a:t>
                      </a:r>
                      <a:r>
                        <a:rPr b="1"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dk1"/>
                          </a:solidFill>
                          <a:uFillTx/>
                          <a:latin typeface="Marianne"/>
                          <a:hlinkClick r:id="rId2"/>
                        </a:rPr>
                        <a:t>https ://www.tate.org.uk/art/artworks/nevinson-bursting-shell-t03676</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Il expérimente une autre voie, non plus celle de la description ou de la narration, mais la transcription géométrisée de l’explosion. Il utilise les angles et les triangles, il suggère les éclats qui volent. La puissance de l’explosion est matérialisée par une spirale émanant de l’impact</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03" name="Image 5" descr=""/>
          <p:cNvPicPr/>
          <p:nvPr/>
        </p:nvPicPr>
        <p:blipFill>
          <a:blip r:embed="rId3"/>
          <a:stretch/>
        </p:blipFill>
        <p:spPr>
          <a:xfrm>
            <a:off x="846720" y="961920"/>
            <a:ext cx="2107080" cy="2519640"/>
          </a:xfrm>
          <a:prstGeom prst="rect">
            <a:avLst/>
          </a:prstGeom>
          <a:ln w="0">
            <a:noFill/>
          </a:ln>
        </p:spPr>
      </p:pic>
      <p:pic>
        <p:nvPicPr>
          <p:cNvPr id="104" name="Image 6" descr=""/>
          <p:cNvPicPr/>
          <p:nvPr/>
        </p:nvPicPr>
        <p:blipFill>
          <a:blip r:embed="rId4"/>
          <a:stretch/>
        </p:blipFill>
        <p:spPr>
          <a:xfrm>
            <a:off x="1003320" y="4599360"/>
            <a:ext cx="1793520" cy="2519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ZoneTexte 1"/>
          <p:cNvSpPr/>
          <p:nvPr/>
        </p:nvSpPr>
        <p:spPr>
          <a:xfrm>
            <a:off x="254160" y="276120"/>
            <a:ext cx="102103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FERNAND LEGER</a:t>
            </a:r>
            <a:endParaRPr b="0" lang="fr-FR" sz="1800" spc="-1" strike="noStrike">
              <a:solidFill>
                <a:srgbClr val="000000"/>
              </a:solidFill>
              <a:latin typeface="Arial"/>
            </a:endParaRPr>
          </a:p>
        </p:txBody>
      </p:sp>
      <p:graphicFrame>
        <p:nvGraphicFramePr>
          <p:cNvPr id="106" name="Tableau 5"/>
          <p:cNvGraphicFramePr/>
          <p:nvPr/>
        </p:nvGraphicFramePr>
        <p:xfrm>
          <a:off x="241200" y="1114560"/>
          <a:ext cx="10210320" cy="5852520"/>
        </p:xfrm>
        <a:graphic>
          <a:graphicData uri="http://schemas.openxmlformats.org/drawingml/2006/table">
            <a:tbl>
              <a:tblPr/>
              <a:tblGrid>
                <a:gridCol w="3403440"/>
                <a:gridCol w="3403440"/>
                <a:gridCol w="3403440"/>
              </a:tblGrid>
              <a:tr h="4419360">
                <a:tc>
                  <a:txBody>
                    <a:bodyPr anchor="t">
                      <a:noAutofit/>
                    </a:bodyPr>
                    <a:p>
                      <a:endParaRPr b="0"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Fernand Léger, </a:t>
                      </a:r>
                      <a:r>
                        <a:rPr b="1" i="1" lang="fr-FR" sz="1800" spc="-1" strike="noStrike">
                          <a:solidFill>
                            <a:schemeClr val="dk1"/>
                          </a:solidFill>
                          <a:latin typeface="Marianne"/>
                        </a:rPr>
                        <a:t>Soldats jouant aux cartes,</a:t>
                      </a:r>
                      <a:r>
                        <a:rPr b="1" lang="fr-FR" sz="1800" spc="-1" strike="noStrike">
                          <a:solidFill>
                            <a:schemeClr val="dk1"/>
                          </a:solidFill>
                          <a:latin typeface="Marianne"/>
                        </a:rPr>
                        <a:t> 1917, </a:t>
                      </a:r>
                      <a:r>
                        <a:rPr b="0" lang="fr-FR" sz="1800" spc="-1" strike="noStrike">
                          <a:solidFill>
                            <a:schemeClr val="dk1"/>
                          </a:solidFill>
                          <a:latin typeface="Marianne"/>
                        </a:rPr>
                        <a:t>huile sur toile 129 × 193 cm Musée Kröller-Müller, Otterlo (Pays-Bas)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Léger à 33 ans en 1914 est engagé comme brancardier. Il associe la vie quotidienne dans les tranchées et l'horreur de la guerre : elle expose à la fois l'attente et l'incertitude quant à la prochaine attaque mais aussi déjà ses conséquences terribles avec la désarticulation des corps.</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Fidèle à son style cubiste et convaincu que ce style est en adéquation avec le sujet. L’image de l’homme machine deviendra son idée fixe. La forme tubulaire des corps est aussi celle de leurs canons et de leurs fusils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07" name="Image 3" descr=""/>
          <p:cNvPicPr/>
          <p:nvPr/>
        </p:nvPicPr>
        <p:blipFill>
          <a:blip r:embed="rId1"/>
          <a:srcRect l="5213" t="7970" r="5384" b="8958"/>
          <a:stretch/>
        </p:blipFill>
        <p:spPr>
          <a:xfrm>
            <a:off x="469800" y="1266840"/>
            <a:ext cx="2879640" cy="18842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ZoneTexte 1"/>
          <p:cNvSpPr/>
          <p:nvPr/>
        </p:nvSpPr>
        <p:spPr>
          <a:xfrm>
            <a:off x="279360" y="224280"/>
            <a:ext cx="10134360" cy="3830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7000"/>
              </a:lnSpc>
              <a:spcAft>
                <a:spcPts val="799"/>
              </a:spcAft>
            </a:pPr>
            <a:r>
              <a:rPr b="1" lang="fr-FR" sz="1800" spc="-1" strike="noStrike">
                <a:solidFill>
                  <a:srgbClr val="000000"/>
                </a:solidFill>
                <a:latin typeface="Marianne"/>
                <a:ea typeface="Times New Roman"/>
              </a:rPr>
              <a:t>LES GRAVURES DE FELIX VALLOTTON</a:t>
            </a:r>
            <a:endParaRPr b="0" lang="fr-FR" sz="1800" spc="-1" strike="noStrike">
              <a:solidFill>
                <a:srgbClr val="000000"/>
              </a:solidFill>
              <a:latin typeface="Arial"/>
            </a:endParaRPr>
          </a:p>
        </p:txBody>
      </p:sp>
      <p:graphicFrame>
        <p:nvGraphicFramePr>
          <p:cNvPr id="109" name="Tableau 2"/>
          <p:cNvGraphicFramePr/>
          <p:nvPr/>
        </p:nvGraphicFramePr>
        <p:xfrm>
          <a:off x="279360" y="809640"/>
          <a:ext cx="10134360" cy="5731200"/>
        </p:xfrm>
        <a:graphic>
          <a:graphicData uri="http://schemas.openxmlformats.org/drawingml/2006/table">
            <a:tbl>
              <a:tblPr/>
              <a:tblGrid>
                <a:gridCol w="3377880"/>
                <a:gridCol w="3377880"/>
                <a:gridCol w="3377880"/>
              </a:tblGrid>
              <a:tr h="6613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defTabSz="914400">
                        <a:lnSpc>
                          <a:spcPct val="100000"/>
                        </a:lnSpc>
                        <a:tabLst>
                          <a:tab algn="l" pos="0"/>
                        </a:tabLst>
                      </a:pPr>
                      <a:r>
                        <a:rPr b="1" lang="fr-FR" sz="1800" spc="-1" strike="noStrike">
                          <a:solidFill>
                            <a:schemeClr val="dk1"/>
                          </a:solidFill>
                          <a:latin typeface="Marianne"/>
                        </a:rPr>
                        <a:t>Félix Vallotton, </a:t>
                      </a:r>
                      <a:r>
                        <a:rPr b="1" i="1" lang="fr-FR" sz="1800" spc="-1" strike="noStrike">
                          <a:solidFill>
                            <a:schemeClr val="dk1"/>
                          </a:solidFill>
                          <a:latin typeface="Marianne"/>
                        </a:rPr>
                        <a:t>Dans l'ombre</a:t>
                      </a:r>
                      <a:r>
                        <a:rPr b="1" lang="fr-FR" sz="1800" spc="-1" strike="noStrike">
                          <a:solidFill>
                            <a:schemeClr val="dk1"/>
                          </a:solidFill>
                          <a:latin typeface="Marianne"/>
                        </a:rPr>
                        <a:t>, 1916, </a:t>
                      </a:r>
                      <a:r>
                        <a:rPr b="0" lang="fr-FR" sz="1800" spc="-1" strike="noStrike">
                          <a:solidFill>
                            <a:schemeClr val="dk1"/>
                          </a:solidFill>
                          <a:latin typeface="Marianne"/>
                        </a:rPr>
                        <a:t>gravure, 17,7 x 22,5 cm</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1" lang="fr-FR" sz="1800" spc="-1" strike="noStrike">
                          <a:solidFill>
                            <a:schemeClr val="dk1"/>
                          </a:solidFill>
                          <a:latin typeface="Marianne"/>
                        </a:rPr>
                        <a:t>Félix Vallotton, </a:t>
                      </a:r>
                      <a:r>
                        <a:rPr b="1" i="1" lang="fr-FR" sz="1800" spc="-1" strike="noStrike">
                          <a:solidFill>
                            <a:schemeClr val="dk1"/>
                          </a:solidFill>
                          <a:latin typeface="Marianne"/>
                        </a:rPr>
                        <a:t>Les barbelés</a:t>
                      </a:r>
                      <a:r>
                        <a:rPr b="1" lang="fr-FR" sz="1800" spc="-1" strike="noStrike">
                          <a:solidFill>
                            <a:schemeClr val="dk1"/>
                          </a:solidFill>
                          <a:latin typeface="Marianne"/>
                        </a:rPr>
                        <a:t>, </a:t>
                      </a:r>
                      <a:r>
                        <a:rPr b="0" lang="fr-FR" sz="1800" spc="-1" strike="noStrike">
                          <a:solidFill>
                            <a:schemeClr val="dk1"/>
                          </a:solidFill>
                          <a:latin typeface="Marianne"/>
                        </a:rPr>
                        <a:t>gravure, 1916, 25,2 x 33,5 cm</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10" name="Image 3" descr=""/>
          <p:cNvPicPr/>
          <p:nvPr/>
        </p:nvPicPr>
        <p:blipFill>
          <a:blip r:embed="rId1"/>
          <a:stretch/>
        </p:blipFill>
        <p:spPr>
          <a:xfrm>
            <a:off x="535320" y="915480"/>
            <a:ext cx="2879640" cy="2297160"/>
          </a:xfrm>
          <a:prstGeom prst="rect">
            <a:avLst/>
          </a:prstGeom>
          <a:ln w="9525">
            <a:noFill/>
          </a:ln>
        </p:spPr>
      </p:pic>
      <p:pic>
        <p:nvPicPr>
          <p:cNvPr id="111" name="Image 4" descr=""/>
          <p:cNvPicPr/>
          <p:nvPr/>
        </p:nvPicPr>
        <p:blipFill>
          <a:blip r:embed="rId2"/>
          <a:stretch/>
        </p:blipFill>
        <p:spPr>
          <a:xfrm>
            <a:off x="535320" y="3552840"/>
            <a:ext cx="2879640" cy="224064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ZoneTexte 1"/>
          <p:cNvSpPr/>
          <p:nvPr/>
        </p:nvSpPr>
        <p:spPr>
          <a:xfrm>
            <a:off x="279360" y="224280"/>
            <a:ext cx="10134360" cy="2639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7000"/>
              </a:lnSpc>
              <a:spcAft>
                <a:spcPts val="799"/>
              </a:spcAft>
            </a:pPr>
            <a:r>
              <a:rPr b="1" lang="fr-FR" sz="1800" spc="-1" strike="noStrike">
                <a:solidFill>
                  <a:srgbClr val="000000"/>
                </a:solidFill>
                <a:latin typeface="Marianne"/>
                <a:ea typeface="Times New Roman"/>
              </a:rPr>
              <a:t>LES COMMANDES DE FELIX VALLOTTON</a:t>
            </a:r>
            <a:endParaRPr b="0" lang="fr-FR" sz="1800" spc="-1" strike="noStrike">
              <a:solidFill>
                <a:srgbClr val="000000"/>
              </a:solidFill>
              <a:latin typeface="Arial"/>
            </a:endParaRPr>
          </a:p>
          <a:p>
            <a:pPr algn="ctr" defTabSz="914400">
              <a:lnSpc>
                <a:spcPct val="107000"/>
              </a:lnSpc>
              <a:spcAft>
                <a:spcPts val="799"/>
              </a:spcAft>
            </a:pPr>
            <a:r>
              <a:rPr b="0" lang="fr-FR" sz="1800" spc="-1" strike="noStrike">
                <a:solidFill>
                  <a:srgbClr val="000000"/>
                </a:solidFill>
                <a:latin typeface="Marianne"/>
                <a:ea typeface="Times New Roman"/>
              </a:rPr>
              <a:t>Trop âgé en 1914, Félix Vallotton ne peut s’engager dans l’armée, néanmoins il souhaite se rendre au front. L’Etat français qui veut réaliser une collection nationale d’art moderne sur le conflit lui permet de réaliser son souhait. Il</a:t>
            </a:r>
            <a:r>
              <a:rPr b="0" lang="fr-FR" sz="1800" spc="-1" strike="noStrike">
                <a:solidFill>
                  <a:srgbClr val="111111"/>
                </a:solidFill>
                <a:latin typeface="Marianne"/>
                <a:ea typeface="Times New Roman"/>
              </a:rPr>
              <a:t> est envoyé en juin 1917 sur le front de l’Est. Il approche des premières lignes et visite des tranchées. </a:t>
            </a:r>
            <a:r>
              <a:rPr b="0" lang="fr-FR" sz="1800" spc="-1" strike="noStrike">
                <a:solidFill>
                  <a:srgbClr val="000000"/>
                </a:solidFill>
                <a:latin typeface="Marianne"/>
                <a:ea typeface="Times New Roman"/>
              </a:rPr>
              <a:t>Touché par l’horreur de la Première Guerre mondiale, il trouve dans le conflit une source d’inspiration.</a:t>
            </a: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graphicFrame>
        <p:nvGraphicFramePr>
          <p:cNvPr id="113" name="Tableau 2"/>
          <p:cNvGraphicFramePr/>
          <p:nvPr/>
        </p:nvGraphicFramePr>
        <p:xfrm>
          <a:off x="279360" y="2333520"/>
          <a:ext cx="10134360" cy="5578200"/>
        </p:xfrm>
        <a:graphic>
          <a:graphicData uri="http://schemas.openxmlformats.org/drawingml/2006/table">
            <a:tbl>
              <a:tblPr/>
              <a:tblGrid>
                <a:gridCol w="3377880"/>
                <a:gridCol w="3377880"/>
                <a:gridCol w="3377880"/>
              </a:tblGrid>
              <a:tr h="110988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1" lang="fr-FR" sz="1800" spc="-1" strike="noStrike">
                          <a:solidFill>
                            <a:schemeClr val="dk1"/>
                          </a:solidFill>
                          <a:latin typeface="Marianne"/>
                        </a:rPr>
                        <a:t>Félix Vallotton, </a:t>
                      </a:r>
                      <a:r>
                        <a:rPr b="1" i="1" lang="fr-FR" sz="1800" spc="-1" strike="noStrike">
                          <a:solidFill>
                            <a:schemeClr val="dk1"/>
                          </a:solidFill>
                          <a:latin typeface="Marianne"/>
                        </a:rPr>
                        <a:t>Verdun, tableau de guerre interprété, projections colorées noires, bleues et rouges, terrains dévastés, nuées de gaz</a:t>
                      </a:r>
                      <a:r>
                        <a:rPr b="1" lang="fr-FR" sz="1800" spc="-1" strike="noStrike">
                          <a:solidFill>
                            <a:schemeClr val="dk1"/>
                          </a:solidFill>
                          <a:latin typeface="Marianne"/>
                        </a:rPr>
                        <a:t>, 1917, </a:t>
                      </a:r>
                      <a:r>
                        <a:rPr b="0" lang="fr-FR" sz="1800" spc="-1" strike="noStrike">
                          <a:solidFill>
                            <a:schemeClr val="dk1"/>
                          </a:solidFill>
                          <a:latin typeface="Marianne"/>
                        </a:rPr>
                        <a:t>huile sur toile, 114 x 146 cm, Musée des Armées, Paris</a:t>
                      </a:r>
                      <a:endParaRPr b="0" lang="fr-FR" sz="1800" spc="-1" strike="noStrike">
                        <a:solidFill>
                          <a:srgbClr val="000000"/>
                        </a:solidFill>
                        <a:latin typeface="Arial"/>
                      </a:endParaRPr>
                    </a:p>
                    <a:p>
                      <a:pPr>
                        <a:lnSpc>
                          <a:spcPct val="100000"/>
                        </a:lnSpc>
                      </a:pPr>
                      <a:r>
                        <a:rPr b="1"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://www.musee-armee.fr/collections/tresors-du-musee/tableau-de-verdun.html</a:t>
                      </a:r>
                      <a:endParaRPr b="0" lang="fr-FR" sz="1800" spc="-1" strike="noStrike">
                        <a:solidFill>
                          <a:srgbClr val="000000"/>
                        </a:solidFill>
                        <a:latin typeface="Arial"/>
                      </a:endParaRPr>
                    </a:p>
                    <a:p>
                      <a:pPr>
                        <a:lnSpc>
                          <a:spcPct val="100000"/>
                        </a:lnSpc>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De sa mission à Verdun, Vallotton est convaincu que, s’il demeure possible de peindre les paysages du front, la bataille elle-même est très difficile à évoquer. Elle apparaît ici sous une forme quasi abstraite. L’espace est structuré de façon géométrique, les formes s’opposent et rappellent l’opposition symbolique de la guerre tout en renforçant l’impression de mouvement.</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2"/>
                        </a:rPr>
                        <a:t>https ://histoire-image.org/</a:t>
                      </a:r>
                      <a:r>
                        <a:rPr b="0" lang="fr-FR" sz="1800" spc="-1" strike="noStrike" u="sng">
                          <a:solidFill>
                            <a:schemeClr val="lt1"/>
                          </a:solidFill>
                          <a:uFillTx/>
                          <a:latin typeface="Marianne"/>
                          <a:hlinkClick r:id="rId3"/>
                        </a:rPr>
                        <a:t>etudes</a:t>
                      </a:r>
                      <a:r>
                        <a:rPr b="0" lang="fr-FR" sz="1800" spc="-1" strike="noStrike" u="sng">
                          <a:solidFill>
                            <a:schemeClr val="lt1"/>
                          </a:solidFill>
                          <a:uFillTx/>
                          <a:latin typeface="Marianne"/>
                          <a:hlinkClick r:id="rId4"/>
                        </a:rPr>
                        <a:t>/</a:t>
                      </a:r>
                      <a:r>
                        <a:rPr b="0" lang="fr-FR" sz="1800" spc="-1" strike="noStrike" u="sng">
                          <a:solidFill>
                            <a:schemeClr val="lt1"/>
                          </a:solidFill>
                          <a:uFillTx/>
                          <a:latin typeface="Marianne"/>
                          <a:hlinkClick r:id="rId5"/>
                        </a:rPr>
                        <a:t>verdun</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14" name="Image 5" descr=""/>
          <p:cNvPicPr/>
          <p:nvPr/>
        </p:nvPicPr>
        <p:blipFill>
          <a:blip r:embed="rId6"/>
          <a:stretch/>
        </p:blipFill>
        <p:spPr>
          <a:xfrm>
            <a:off x="546120" y="2486160"/>
            <a:ext cx="2879640" cy="2232720"/>
          </a:xfrm>
          <a:prstGeom prst="rect">
            <a:avLst/>
          </a:prstGeom>
          <a:ln w="9525">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ZoneTexte 1"/>
          <p:cNvSpPr/>
          <p:nvPr/>
        </p:nvSpPr>
        <p:spPr>
          <a:xfrm>
            <a:off x="279360" y="224280"/>
            <a:ext cx="10134360" cy="7779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7000"/>
              </a:lnSpc>
              <a:spcAft>
                <a:spcPts val="799"/>
              </a:spcAft>
            </a:pPr>
            <a:r>
              <a:rPr b="1" lang="fr-FR" sz="1800" spc="-1" strike="noStrike">
                <a:solidFill>
                  <a:srgbClr val="000000"/>
                </a:solidFill>
                <a:latin typeface="Marianne"/>
                <a:ea typeface="Times New Roman"/>
              </a:rPr>
              <a:t>LES COMMANDES DE FELIX VALLOTTON</a:t>
            </a: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graphicFrame>
        <p:nvGraphicFramePr>
          <p:cNvPr id="116" name="Tableau 2"/>
          <p:cNvGraphicFramePr/>
          <p:nvPr/>
        </p:nvGraphicFramePr>
        <p:xfrm>
          <a:off x="279360" y="809640"/>
          <a:ext cx="10134360" cy="3383640"/>
        </p:xfrm>
        <a:graphic>
          <a:graphicData uri="http://schemas.openxmlformats.org/drawingml/2006/table">
            <a:tbl>
              <a:tblPr/>
              <a:tblGrid>
                <a:gridCol w="3377880"/>
                <a:gridCol w="3377880"/>
                <a:gridCol w="3377880"/>
              </a:tblGrid>
              <a:tr h="110988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defTabSz="914400">
                        <a:lnSpc>
                          <a:spcPct val="100000"/>
                        </a:lnSpc>
                        <a:tabLst>
                          <a:tab algn="l" pos="0"/>
                        </a:tabLst>
                      </a:pPr>
                      <a:r>
                        <a:rPr b="1" lang="fr-FR" sz="1800" spc="-1" strike="noStrike">
                          <a:solidFill>
                            <a:schemeClr val="dk1"/>
                          </a:solidFill>
                          <a:latin typeface="Marianne"/>
                        </a:rPr>
                        <a:t>Félix Vallotton, </a:t>
                      </a:r>
                      <a:r>
                        <a:rPr b="1" i="1" lang="fr-FR" sz="1800" spc="-1" strike="noStrike">
                          <a:solidFill>
                            <a:schemeClr val="dk1"/>
                          </a:solidFill>
                          <a:latin typeface="Marianne"/>
                        </a:rPr>
                        <a:t>Le cimetière de Châlons-sur-Marne</a:t>
                      </a:r>
                      <a:r>
                        <a:rPr b="1" lang="fr-FR" sz="1800" spc="-1" strike="noStrike">
                          <a:solidFill>
                            <a:schemeClr val="dk1"/>
                          </a:solidFill>
                          <a:latin typeface="Marianne"/>
                        </a:rPr>
                        <a:t>, 1917,</a:t>
                      </a:r>
                      <a:r>
                        <a:rPr b="0" lang="fr-FR" sz="1800" spc="-1" strike="noStrike">
                          <a:solidFill>
                            <a:schemeClr val="dk1"/>
                          </a:solidFill>
                          <a:latin typeface="Marianne"/>
                        </a:rPr>
                        <a:t> huile sur toile, 54 x 80 cm</a:t>
                      </a:r>
                      <a:endParaRPr b="0" lang="fr-FR" sz="1800" spc="-1" strike="noStrike">
                        <a:solidFill>
                          <a:srgbClr val="000000"/>
                        </a:solidFill>
                        <a:latin typeface="Arial"/>
                      </a:endParaRPr>
                    </a:p>
                    <a:p>
                      <a:pPr defTabSz="914400">
                        <a:lnSpc>
                          <a:spcPct val="100000"/>
                        </a:lnSpc>
                        <a:tabLst>
                          <a:tab algn="l" pos="0"/>
                        </a:tabLst>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La répétition d’un signe, la croix, dans la profondeur de l’espace. Nul nom ne peut se lire, selon une symbolique du « soldat inconnu » que Vallotton applique ici bien avant qu’elle ne devienne la symbolique officielle française sous l’Arc de Triomphe.</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17" name="Image 3" descr=""/>
          <p:cNvPicPr/>
          <p:nvPr/>
        </p:nvPicPr>
        <p:blipFill>
          <a:blip r:embed="rId1"/>
          <a:stretch/>
        </p:blipFill>
        <p:spPr>
          <a:xfrm>
            <a:off x="546120" y="999000"/>
            <a:ext cx="2879640" cy="1618560"/>
          </a:xfrm>
          <a:prstGeom prst="rect">
            <a:avLst/>
          </a:prstGeom>
          <a:ln w="9525">
            <a:noFill/>
          </a:ln>
        </p:spPr>
      </p:pic>
      <p:sp>
        <p:nvSpPr>
          <p:cNvPr id="118" name="ZoneTexte 4"/>
          <p:cNvSpPr/>
          <p:nvPr/>
        </p:nvSpPr>
        <p:spPr>
          <a:xfrm>
            <a:off x="279360" y="3629160"/>
            <a:ext cx="1013436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rgbClr val="000000"/>
                </a:solidFill>
                <a:latin typeface="Marianne"/>
                <a:ea typeface="Times New Roman"/>
              </a:rPr>
              <a:t>Exposition 1917 au centre Pompidou Metz : vidéo sur les artistes au front </a:t>
            </a:r>
            <a:r>
              <a:rPr b="0" lang="fr-FR" sz="1800" spc="-1" strike="noStrike" u="sng">
                <a:solidFill>
                  <a:srgbClr val="0000ff"/>
                </a:solidFill>
                <a:uFillTx/>
                <a:latin typeface="Marianne"/>
                <a:ea typeface="Times New Roman"/>
                <a:hlinkClick r:id="rId2"/>
              </a:rPr>
              <a:t>https ://www.centrepompidou.fr/fr/ressources/media/avTRgTb</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ZoneTexte 1"/>
          <p:cNvSpPr/>
          <p:nvPr/>
        </p:nvSpPr>
        <p:spPr>
          <a:xfrm>
            <a:off x="393840" y="276120"/>
            <a:ext cx="10134360" cy="1577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DENONCIATION DE LA GUERRE PAR LES COMBATTANTS</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graphicFrame>
        <p:nvGraphicFramePr>
          <p:cNvPr id="120" name="Tableau 2"/>
          <p:cNvGraphicFramePr/>
          <p:nvPr/>
        </p:nvGraphicFramePr>
        <p:xfrm>
          <a:off x="279360" y="2142360"/>
          <a:ext cx="10134360" cy="4206600"/>
        </p:xfrm>
        <a:graphic>
          <a:graphicData uri="http://schemas.openxmlformats.org/drawingml/2006/table">
            <a:tbl>
              <a:tblPr/>
              <a:tblGrid>
                <a:gridCol w="3377880"/>
                <a:gridCol w="3377880"/>
                <a:gridCol w="3377880"/>
              </a:tblGrid>
              <a:tr h="110988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1" lang="fr-FR" sz="1800" spc="-1" strike="noStrike">
                          <a:solidFill>
                            <a:schemeClr val="dk1"/>
                          </a:solidFill>
                          <a:latin typeface="Marianne"/>
                        </a:rPr>
                        <a:t>Ernst Ludwig Kirchner, </a:t>
                      </a:r>
                      <a:r>
                        <a:rPr b="1" i="1" lang="fr-FR" sz="1800" spc="-1" strike="noStrike">
                          <a:solidFill>
                            <a:schemeClr val="dk1"/>
                          </a:solidFill>
                          <a:latin typeface="Marianne"/>
                        </a:rPr>
                        <a:t>L’autoportrait en uniforme</a:t>
                      </a:r>
                      <a:r>
                        <a:rPr b="1" lang="fr-FR" sz="1800" spc="-1" strike="noStrike">
                          <a:solidFill>
                            <a:schemeClr val="dk1"/>
                          </a:solidFill>
                          <a:latin typeface="Marianne"/>
                        </a:rPr>
                        <a:t>, 1915, </a:t>
                      </a:r>
                      <a:r>
                        <a:rPr b="0" lang="fr-FR" sz="1800" spc="-1" strike="noStrike">
                          <a:solidFill>
                            <a:schemeClr val="dk1"/>
                          </a:solidFill>
                          <a:latin typeface="Marianne"/>
                        </a:rPr>
                        <a:t>Huile sur toile, 69,5 x 60,5 cm, Allen Memorial Art Museum, Oberlin, Etats-Unis</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L’autoportrait en uniforme 1915 exprime sa souffrance. Il se montre dans l’uniforme de son régime en se détournant du nu situé au fond du tableau, il se tourne vers nous avec des yeux vides, et élevant un moignon de bras droit, sanglant, comme symbole de son activité créatrice éteinte. Il fit même une grève de la faim pour ne pas reprendre la vie de soldat.</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21" name="ZoneTexte 6"/>
          <p:cNvSpPr/>
          <p:nvPr/>
        </p:nvSpPr>
        <p:spPr>
          <a:xfrm>
            <a:off x="279360" y="927000"/>
            <a:ext cx="100198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Marianne"/>
                <a:ea typeface="Times New Roman"/>
              </a:rPr>
              <a:t>A Dresde, le groupe </a:t>
            </a:r>
            <a:r>
              <a:rPr b="0" i="1" lang="fr-FR" sz="1800" spc="-1" strike="noStrike">
                <a:solidFill>
                  <a:schemeClr val="dk1"/>
                </a:solidFill>
                <a:latin typeface="Marianne"/>
                <a:ea typeface="Times New Roman"/>
              </a:rPr>
              <a:t>Die Brucke</a:t>
            </a:r>
            <a:r>
              <a:rPr b="0" lang="fr-FR" sz="1800" spc="-1" strike="noStrike">
                <a:solidFill>
                  <a:schemeClr val="dk1"/>
                </a:solidFill>
                <a:latin typeface="Marianne"/>
                <a:ea typeface="Times New Roman"/>
              </a:rPr>
              <a:t> s’est beaucoup impliqué dans la guerre.</a:t>
            </a:r>
            <a:br>
              <a:rPr sz="1800"/>
            </a:br>
            <a:r>
              <a:rPr b="0" lang="fr-FR" sz="1800" spc="-1" strike="noStrike">
                <a:solidFill>
                  <a:schemeClr val="dk1"/>
                </a:solidFill>
                <a:latin typeface="Marianne"/>
                <a:ea typeface="Times New Roman"/>
              </a:rPr>
              <a:t>Ernst Ludwig Kirchner, le fondateur du groupe, se porte volontaire en août 1914 mais il n’a pas supporté l’armée et la peur de la mort. Il s’effondre physiquement et psychiquement en 1915, il est alors libéré du front.</a:t>
            </a:r>
            <a:endParaRPr b="0" lang="fr-FR" sz="1800" spc="-1" strike="noStrike">
              <a:solidFill>
                <a:srgbClr val="000000"/>
              </a:solidFill>
              <a:latin typeface="Arial"/>
            </a:endParaRPr>
          </a:p>
        </p:txBody>
      </p:sp>
      <p:pic>
        <p:nvPicPr>
          <p:cNvPr id="122" name="Image 7" descr="Autoportrait en soldat, Ernst Ludwig Kirchner - Biographie Peintre Analyse  : Histoire de l'Art"/>
          <p:cNvPicPr/>
          <p:nvPr/>
        </p:nvPicPr>
        <p:blipFill>
          <a:blip r:embed="rId1"/>
          <a:stretch/>
        </p:blipFill>
        <p:spPr>
          <a:xfrm>
            <a:off x="1079640" y="2477160"/>
            <a:ext cx="2196360" cy="2519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ZoneTexte 1"/>
          <p:cNvSpPr/>
          <p:nvPr/>
        </p:nvSpPr>
        <p:spPr>
          <a:xfrm>
            <a:off x="393840" y="276120"/>
            <a:ext cx="10134360" cy="1577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DENONCIATION DE LA GUERRE PAR LES COMBATTANTS</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graphicFrame>
        <p:nvGraphicFramePr>
          <p:cNvPr id="124" name="Tableau 2"/>
          <p:cNvGraphicFramePr/>
          <p:nvPr/>
        </p:nvGraphicFramePr>
        <p:xfrm>
          <a:off x="279360" y="4714560"/>
          <a:ext cx="10134360" cy="2896200"/>
        </p:xfrm>
        <a:graphic>
          <a:graphicData uri="http://schemas.openxmlformats.org/drawingml/2006/table">
            <a:tbl>
              <a:tblPr/>
              <a:tblGrid>
                <a:gridCol w="3377880"/>
                <a:gridCol w="3377880"/>
                <a:gridCol w="3377880"/>
              </a:tblGrid>
              <a:tr h="110988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defTabSz="914400">
                        <a:lnSpc>
                          <a:spcPct val="100000"/>
                        </a:lnSpc>
                        <a:tabLst>
                          <a:tab algn="l" pos="0"/>
                        </a:tabLst>
                      </a:pPr>
                      <a:r>
                        <a:rPr b="1" lang="fr-FR" sz="1800" spc="-1" strike="noStrike">
                          <a:solidFill>
                            <a:schemeClr val="dk1"/>
                          </a:solidFill>
                          <a:latin typeface="Marianne"/>
                        </a:rPr>
                        <a:t>Otto Dix, </a:t>
                      </a:r>
                      <a:r>
                        <a:rPr b="1" i="1" lang="fr-FR" sz="1800" spc="-1" strike="noStrike">
                          <a:solidFill>
                            <a:schemeClr val="dk1"/>
                          </a:solidFill>
                          <a:latin typeface="Marianne"/>
                        </a:rPr>
                        <a:t>Les joueurs de Skat</a:t>
                      </a:r>
                      <a:r>
                        <a:rPr b="1" lang="fr-FR" sz="1800" spc="-1" strike="noStrike">
                          <a:solidFill>
                            <a:schemeClr val="dk1"/>
                          </a:solidFill>
                          <a:latin typeface="Marianne"/>
                        </a:rPr>
                        <a:t>, 1920, </a:t>
                      </a:r>
                      <a:r>
                        <a:rPr b="0" lang="fr-FR" sz="1800" spc="-1" strike="noStrike">
                          <a:solidFill>
                            <a:schemeClr val="dk1"/>
                          </a:solidFill>
                          <a:latin typeface="Marianne"/>
                        </a:rPr>
                        <a:t>technique</a:t>
                      </a:r>
                      <a:r>
                        <a:rPr b="1" lang="fr-FR" sz="1800" spc="-1" strike="noStrike">
                          <a:solidFill>
                            <a:schemeClr val="dk1"/>
                          </a:solidFill>
                          <a:latin typeface="Marianne"/>
                        </a:rPr>
                        <a:t> </a:t>
                      </a:r>
                      <a:r>
                        <a:rPr b="0" lang="fr-FR" sz="1800" spc="-1" strike="noStrike">
                          <a:solidFill>
                            <a:schemeClr val="dk1"/>
                          </a:solidFill>
                          <a:latin typeface="Marianne"/>
                        </a:rPr>
                        <a:t>mixte (peinture, collage), 110 x 87 cm, Neue nationalgalerie, Berlin</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Otto Dix dénonce les conséquences de la folie guerrière, des corps mutilés que les médecins ne parviennent pas à réparer</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25" name="ZoneTexte 6"/>
          <p:cNvSpPr/>
          <p:nvPr/>
        </p:nvSpPr>
        <p:spPr>
          <a:xfrm>
            <a:off x="288360" y="768240"/>
            <a:ext cx="10019880" cy="4976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fr-FR" sz="1800" spc="-1" strike="noStrike">
                <a:solidFill>
                  <a:srgbClr val="000000"/>
                </a:solidFill>
                <a:latin typeface="Marianne"/>
                <a:ea typeface="Times New Roman"/>
              </a:rPr>
              <a:t>La Nouvelle Objectivité</a:t>
            </a:r>
            <a:r>
              <a:rPr b="0" lang="fr-FR" sz="1800" spc="-1" strike="noStrike">
                <a:solidFill>
                  <a:srgbClr val="000000"/>
                </a:solidFill>
                <a:latin typeface="Marianne"/>
                <a:ea typeface="Times New Roman"/>
              </a:rPr>
              <a:t> réunit alors beaucoup d’artistes et intellectuels (Dix, Grosz…) qui ont pris conscience de leur responsabilité politique et de leur « devoir contestataire ». Après l’arrivée au pouvoir d’Hitler le 30 janvier 1933, les artistes de la Nouvelle Objectivité et de l’expressionnisme seront nombreux à être pointés du doigt par le régime nazi comme étant des « artistes dégénérés », jugée contraire aux idéaux nationaux-socialistes qui exaltent la puissance, la guerre victorieuse.</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18000"/>
              </a:lnSpc>
              <a:spcAft>
                <a:spcPts val="601"/>
              </a:spcAft>
            </a:pPr>
            <a:r>
              <a:rPr b="1" lang="fr-FR" sz="1800" spc="-1" strike="noStrike">
                <a:solidFill>
                  <a:srgbClr val="000000"/>
                </a:solidFill>
                <a:latin typeface="Marianne"/>
                <a:ea typeface="Times New Roman"/>
              </a:rPr>
              <a:t>OTTO DIX</a:t>
            </a:r>
            <a:r>
              <a:rPr b="0" lang="fr-FR" sz="1800" spc="-1" strike="noStrike">
                <a:solidFill>
                  <a:srgbClr val="000000"/>
                </a:solidFill>
                <a:latin typeface="Marianne"/>
                <a:ea typeface="Times New Roman"/>
              </a:rPr>
              <a:t> : Fortement marqué par la première guerre mondiale à laquelle il participe en tant que simple soldat, il fournit un grand nombre de dessins et peintures retraçant cette période traumatisante. </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Lorsque l’on demanda à Dix pourquoi il avait peint ces œuvres, il répondit : « </a:t>
            </a:r>
            <a:r>
              <a:rPr b="0" i="1" lang="fr-FR" sz="1800" spc="-1" strike="noStrike">
                <a:solidFill>
                  <a:srgbClr val="000000"/>
                </a:solidFill>
                <a:latin typeface="Marianne"/>
                <a:ea typeface="Times New Roman"/>
              </a:rPr>
              <a:t>Je voulais me débarrasser de tout ça ! Pendant de longues années, pendant au moins dix ans, j’ai rêvé sans cesse que j’étais obligé de ramper pour traverser des maisons détruites et des couloirs où je pouvais à peine avancer. Les ruines étaient toujours présentes dans les rêves</a:t>
            </a:r>
            <a:r>
              <a:rPr b="0" lang="fr-FR" sz="1800" spc="-1" strike="noStrike">
                <a:solidFill>
                  <a:srgbClr val="000000"/>
                </a:solidFill>
                <a:latin typeface="Marianne"/>
                <a:ea typeface="Times New Roman"/>
              </a:rPr>
              <a:t> ».</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pic>
        <p:nvPicPr>
          <p:cNvPr id="126" name="Image 3" descr=""/>
          <p:cNvPicPr/>
          <p:nvPr/>
        </p:nvPicPr>
        <p:blipFill>
          <a:blip r:embed="rId1"/>
          <a:stretch/>
        </p:blipFill>
        <p:spPr>
          <a:xfrm>
            <a:off x="1079640" y="4756320"/>
            <a:ext cx="1900080" cy="2519640"/>
          </a:xfrm>
          <a:prstGeom prst="rect">
            <a:avLst/>
          </a:prstGeom>
          <a:ln w="9525">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7" name="Tableau 2"/>
          <p:cNvGraphicFramePr/>
          <p:nvPr/>
        </p:nvGraphicFramePr>
        <p:xfrm>
          <a:off x="279360" y="839160"/>
          <a:ext cx="10134360" cy="6487200"/>
        </p:xfrm>
        <a:graphic>
          <a:graphicData uri="http://schemas.openxmlformats.org/drawingml/2006/table">
            <a:tbl>
              <a:tblPr/>
              <a:tblGrid>
                <a:gridCol w="3377880"/>
                <a:gridCol w="3377880"/>
                <a:gridCol w="3377880"/>
              </a:tblGrid>
              <a:tr h="6613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1" lang="fr-FR" sz="1800" spc="-1" strike="noStrike">
                          <a:solidFill>
                            <a:schemeClr val="dk1"/>
                          </a:solidFill>
                          <a:latin typeface="Marianne"/>
                        </a:rPr>
                        <a:t>Otto Dix, </a:t>
                      </a:r>
                      <a:r>
                        <a:rPr b="1" i="1" lang="fr-FR" sz="1800" spc="-1" strike="noStrike">
                          <a:solidFill>
                            <a:schemeClr val="dk1"/>
                          </a:solidFill>
                          <a:latin typeface="Marianne"/>
                        </a:rPr>
                        <a:t>La rue de Prague</a:t>
                      </a:r>
                      <a:r>
                        <a:rPr b="1" lang="fr-FR" sz="1800" spc="-1" strike="noStrike">
                          <a:solidFill>
                            <a:schemeClr val="dk1"/>
                          </a:solidFill>
                          <a:latin typeface="Marianne"/>
                        </a:rPr>
                        <a:t>, 1920, </a:t>
                      </a:r>
                      <a:r>
                        <a:rPr b="0" lang="fr-FR" sz="1800" spc="-1" strike="noStrike">
                          <a:solidFill>
                            <a:schemeClr val="dk1"/>
                          </a:solidFill>
                          <a:latin typeface="Marianne"/>
                        </a:rPr>
                        <a:t>technique mixte (peinture, collage), 101 x 81 cm, Kunstmuseum, Stuttgart </a:t>
                      </a:r>
                      <a:endParaRPr b="0" lang="fr-FR" sz="1800" spc="-1" strike="noStrike">
                        <a:solidFill>
                          <a:srgbClr val="000000"/>
                        </a:solidFill>
                        <a:latin typeface="Arial"/>
                      </a:endParaRPr>
                    </a:p>
                    <a:p>
                      <a:pPr>
                        <a:lnSpc>
                          <a:spcPct val="100000"/>
                        </a:lnSpc>
                      </a:pPr>
                      <a:r>
                        <a:rPr b="0" i="1"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p>
                      <a:pPr>
                        <a:lnSpc>
                          <a:spcPct val="100000"/>
                        </a:lnSpc>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L’œuvre est tout à la fois, une analyse de la société allemande et une préfiguration de ce qu’elle va devenir dans l’entre-deux-guerres.</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Otto Dix, La guerre, 1929-32, </a:t>
                      </a:r>
                      <a:r>
                        <a:rPr b="0" lang="fr-FR" sz="1800" spc="-1" strike="noStrike">
                          <a:solidFill>
                            <a:schemeClr val="dk1"/>
                          </a:solidFill>
                          <a:latin typeface="Marianne"/>
                        </a:rPr>
                        <a:t>Tempera sur bois, 204 cm x 204 cm pour le panneau central, 204 cm x 102 cm pour les panneaux latéraux et 60 cm x 204 cm pour la prédelle, Galerie Neue Meister de Dresde</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dk1"/>
                          </a:solidFill>
                          <a:uFillTx/>
                          <a:latin typeface="Marianne"/>
                          <a:hlinkClick r:id="rId1"/>
                        </a:rPr>
                        <a:t>https ://artsandculture.google.com/asset/the-</a:t>
                      </a:r>
                      <a:r>
                        <a:rPr b="0" lang="fr-FR" sz="1800" spc="-1" strike="noStrike" u="sng">
                          <a:solidFill>
                            <a:schemeClr val="dk1"/>
                          </a:solidFill>
                          <a:uFillTx/>
                          <a:latin typeface="Marianne"/>
                          <a:hlinkClick r:id="rId2"/>
                        </a:rPr>
                        <a:t>war</a:t>
                      </a:r>
                      <a:r>
                        <a:rPr b="0" lang="fr-FR" sz="1800" spc="-1" strike="noStrike" u="sng">
                          <a:solidFill>
                            <a:schemeClr val="dk1"/>
                          </a:solidFill>
                          <a:uFillTx/>
                          <a:latin typeface="Marianne"/>
                          <a:hlinkClick r:id="rId3"/>
                        </a:rPr>
                        <a:t>/CwHM2HdTO3l2vg ?hl=</a:t>
                      </a:r>
                      <a:r>
                        <a:rPr b="0" lang="fr-FR" sz="1800" spc="-1" strike="noStrike" u="sng">
                          <a:solidFill>
                            <a:schemeClr val="dk1"/>
                          </a:solidFill>
                          <a:uFillTx/>
                          <a:latin typeface="Marianne"/>
                          <a:hlinkClick r:id="rId4"/>
                        </a:rPr>
                        <a:t>fr</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Otto Dix pointe ici du doigt la dimension cauchemardesque de la première guerre mondiale mais aussi les gigantesques pertes humaines. L’Homme est représenté comme de la chair à canon.</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28" name="ZoneTexte 5"/>
          <p:cNvSpPr/>
          <p:nvPr/>
        </p:nvSpPr>
        <p:spPr>
          <a:xfrm>
            <a:off x="30960" y="123840"/>
            <a:ext cx="10134360" cy="1577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DENONCIATION DE LA GUERRE PAR LES COMBATTANTS</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pic>
        <p:nvPicPr>
          <p:cNvPr id="129" name="Image 6" descr=""/>
          <p:cNvPicPr/>
          <p:nvPr/>
        </p:nvPicPr>
        <p:blipFill>
          <a:blip r:embed="rId5"/>
          <a:stretch/>
        </p:blipFill>
        <p:spPr>
          <a:xfrm>
            <a:off x="1003320" y="914760"/>
            <a:ext cx="2018880" cy="2519640"/>
          </a:xfrm>
          <a:prstGeom prst="rect">
            <a:avLst/>
          </a:prstGeom>
          <a:ln w="0">
            <a:noFill/>
          </a:ln>
        </p:spPr>
      </p:pic>
      <p:pic>
        <p:nvPicPr>
          <p:cNvPr id="130" name="Image 7" descr="dix, la guerre, 1929-32"/>
          <p:cNvPicPr/>
          <p:nvPr/>
        </p:nvPicPr>
        <p:blipFill>
          <a:blip r:embed="rId6"/>
          <a:stretch/>
        </p:blipFill>
        <p:spPr>
          <a:xfrm>
            <a:off x="572760" y="3629160"/>
            <a:ext cx="2879640" cy="1888560"/>
          </a:xfrm>
          <a:prstGeom prst="rect">
            <a:avLst/>
          </a:prstGeom>
          <a:ln w="9525">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1" name="Tableau 2"/>
          <p:cNvGraphicFramePr/>
          <p:nvPr/>
        </p:nvGraphicFramePr>
        <p:xfrm>
          <a:off x="279360" y="809640"/>
          <a:ext cx="10134360" cy="5997600"/>
        </p:xfrm>
        <a:graphic>
          <a:graphicData uri="http://schemas.openxmlformats.org/drawingml/2006/table">
            <a:tbl>
              <a:tblPr/>
              <a:tblGrid>
                <a:gridCol w="3377880"/>
                <a:gridCol w="3377880"/>
                <a:gridCol w="3377880"/>
              </a:tblGrid>
              <a:tr h="6613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defTabSz="914400">
                        <a:lnSpc>
                          <a:spcPct val="100000"/>
                        </a:lnSpc>
                        <a:tabLst>
                          <a:tab algn="l" pos="0"/>
                        </a:tabLst>
                      </a:pPr>
                      <a:r>
                        <a:rPr b="1" lang="fr-FR" sz="1800" spc="-1" strike="noStrike">
                          <a:solidFill>
                            <a:schemeClr val="dk1"/>
                          </a:solidFill>
                          <a:latin typeface="Marianne"/>
                        </a:rPr>
                        <a:t>Otto Dix, </a:t>
                      </a:r>
                      <a:r>
                        <a:rPr b="1" i="1" lang="fr-FR" sz="1800" spc="-1" strike="noStrike">
                          <a:solidFill>
                            <a:schemeClr val="dk1"/>
                          </a:solidFill>
                          <a:latin typeface="Marianne"/>
                        </a:rPr>
                        <a:t>Signaux lumineux</a:t>
                      </a:r>
                      <a:r>
                        <a:rPr b="1" lang="fr-FR" sz="1800" spc="-1" strike="noStrike">
                          <a:solidFill>
                            <a:schemeClr val="dk1"/>
                          </a:solidFill>
                          <a:latin typeface="Marianne"/>
                        </a:rPr>
                        <a:t>, 1917, </a:t>
                      </a:r>
                      <a:r>
                        <a:rPr b="0" lang="fr-FR" sz="1800" spc="-1" strike="noStrike">
                          <a:solidFill>
                            <a:schemeClr val="dk1"/>
                          </a:solidFill>
                          <a:latin typeface="Marianne"/>
                        </a:rPr>
                        <a:t>huile sur toile, 40,8 x 39,4 cm, </a:t>
                      </a:r>
                      <a:r>
                        <a:rPr b="0" i="1" lang="fr-FR" sz="1800" spc="-1" strike="noStrike">
                          <a:solidFill>
                            <a:schemeClr val="dk1"/>
                          </a:solidFill>
                          <a:latin typeface="Marianne"/>
                        </a:rPr>
                        <a:t>Städtische Galerie, Albstadt.</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Otto Dix, </a:t>
                      </a:r>
                      <a:r>
                        <a:rPr b="1" i="1" lang="fr-FR" sz="1800" spc="-1" strike="noStrike">
                          <a:solidFill>
                            <a:schemeClr val="dk1"/>
                          </a:solidFill>
                          <a:latin typeface="Marianne"/>
                        </a:rPr>
                        <a:t>Assaut sous les gaz</a:t>
                      </a:r>
                      <a:r>
                        <a:rPr b="1" lang="fr-FR" sz="1800" spc="-1" strike="noStrike">
                          <a:solidFill>
                            <a:schemeClr val="dk1"/>
                          </a:solidFill>
                          <a:latin typeface="Marianne"/>
                        </a:rPr>
                        <a:t>, 1924, </a:t>
                      </a:r>
                      <a:r>
                        <a:rPr b="0" lang="fr-FR" sz="1800" spc="-1" strike="noStrike">
                          <a:solidFill>
                            <a:schemeClr val="dk1"/>
                          </a:solidFill>
                          <a:latin typeface="Marianne"/>
                        </a:rPr>
                        <a:t>35,3 x 47,5 cm, Deutsches Historishes Museum</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defTabSz="914400">
                        <a:lnSpc>
                          <a:spcPct val="100000"/>
                        </a:lnSpc>
                        <a:tabLst>
                          <a:tab algn="l" pos="0"/>
                        </a:tabLst>
                      </a:pPr>
                      <a:r>
                        <a:rPr b="0" lang="fr-FR" sz="1800" spc="-1" strike="noStrike">
                          <a:solidFill>
                            <a:schemeClr val="dk1"/>
                          </a:solidFill>
                          <a:latin typeface="Marianne"/>
                        </a:rPr>
                        <a:t>Otto Dix a réalisé une série de gravures qui font partie d’un ensemble de 50 planches intitulé </a:t>
                      </a:r>
                      <a:r>
                        <a:rPr b="0" i="1" lang="fr-FR" sz="1800" spc="-1" strike="noStrike">
                          <a:solidFill>
                            <a:schemeClr val="dk1"/>
                          </a:solidFill>
                          <a:latin typeface="Marianne"/>
                        </a:rPr>
                        <a:t>La Guerre.</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Cette gravure a choqué l’opinion publique allemande. Otto Dix choisit de montrer des soldats allemands – et non des ennemis. A l’exaltation de l’héroïsme, il oppose la dénonciation de la sauvagerie destructrice.</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32" name="ZoneTexte 5"/>
          <p:cNvSpPr/>
          <p:nvPr/>
        </p:nvSpPr>
        <p:spPr>
          <a:xfrm>
            <a:off x="30960" y="123840"/>
            <a:ext cx="10134360" cy="1577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DENONCIATION DE LA GUERRE PAR LES COMBATTANTS</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pic>
        <p:nvPicPr>
          <p:cNvPr id="133" name="Image 1" descr=""/>
          <p:cNvPicPr/>
          <p:nvPr/>
        </p:nvPicPr>
        <p:blipFill>
          <a:blip r:embed="rId1"/>
          <a:stretch/>
        </p:blipFill>
        <p:spPr>
          <a:xfrm>
            <a:off x="469800" y="3781440"/>
            <a:ext cx="2879640" cy="1899000"/>
          </a:xfrm>
          <a:prstGeom prst="rect">
            <a:avLst/>
          </a:prstGeom>
          <a:ln w="9525">
            <a:noFill/>
          </a:ln>
        </p:spPr>
      </p:pic>
      <p:pic>
        <p:nvPicPr>
          <p:cNvPr id="134" name="Image 3" descr=""/>
          <p:cNvPicPr/>
          <p:nvPr/>
        </p:nvPicPr>
        <p:blipFill>
          <a:blip r:embed="rId2"/>
          <a:stretch/>
        </p:blipFill>
        <p:spPr>
          <a:xfrm>
            <a:off x="773640" y="914760"/>
            <a:ext cx="2563200" cy="2519640"/>
          </a:xfrm>
          <a:prstGeom prst="rect">
            <a:avLst/>
          </a:prstGeom>
          <a:ln w="9525">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ZoneTexte 1"/>
          <p:cNvSpPr/>
          <p:nvPr/>
        </p:nvSpPr>
        <p:spPr>
          <a:xfrm>
            <a:off x="393840" y="276120"/>
            <a:ext cx="10134360" cy="1577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DENONCIATION DE LA GUERRE PAR LES COMBATTANTS</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a:p>
            <a:pPr algn="ctr" defTabSz="914400">
              <a:lnSpc>
                <a:spcPct val="107000"/>
              </a:lnSpc>
              <a:spcAft>
                <a:spcPts val="799"/>
              </a:spcAft>
            </a:pPr>
            <a:endParaRPr b="0" lang="fr-FR" sz="1800" spc="-1" strike="noStrike">
              <a:solidFill>
                <a:srgbClr val="000000"/>
              </a:solidFill>
              <a:latin typeface="Arial"/>
            </a:endParaRPr>
          </a:p>
        </p:txBody>
      </p:sp>
      <p:graphicFrame>
        <p:nvGraphicFramePr>
          <p:cNvPr id="136" name="Tableau 2"/>
          <p:cNvGraphicFramePr/>
          <p:nvPr/>
        </p:nvGraphicFramePr>
        <p:xfrm>
          <a:off x="308520" y="2104920"/>
          <a:ext cx="10134360" cy="2286360"/>
        </p:xfrm>
        <a:graphic>
          <a:graphicData uri="http://schemas.openxmlformats.org/drawingml/2006/table">
            <a:tbl>
              <a:tblPr/>
              <a:tblGrid>
                <a:gridCol w="3377880"/>
                <a:gridCol w="3377880"/>
                <a:gridCol w="3377880"/>
              </a:tblGrid>
              <a:tr h="110988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1" lang="fr-FR" sz="1800" spc="-1" strike="noStrike">
                          <a:solidFill>
                            <a:schemeClr val="dk1"/>
                          </a:solidFill>
                          <a:latin typeface="Marianne"/>
                        </a:rPr>
                        <a:t>George Grosz, </a:t>
                      </a:r>
                      <a:r>
                        <a:rPr b="1" i="1" lang="fr-FR" sz="1800" spc="-1" strike="noStrike">
                          <a:solidFill>
                            <a:schemeClr val="dk1"/>
                          </a:solidFill>
                          <a:latin typeface="Marianne"/>
                        </a:rPr>
                        <a:t>Explosion</a:t>
                      </a:r>
                      <a:r>
                        <a:rPr b="1" lang="fr-FR" sz="1800" spc="-1" strike="noStrike">
                          <a:solidFill>
                            <a:schemeClr val="dk1"/>
                          </a:solidFill>
                          <a:latin typeface="Marianne"/>
                        </a:rPr>
                        <a:t>, 1917, </a:t>
                      </a:r>
                      <a:r>
                        <a:rPr b="0" lang="fr-FR" sz="1800" spc="-1" strike="noStrike">
                          <a:solidFill>
                            <a:schemeClr val="dk1"/>
                          </a:solidFill>
                          <a:latin typeface="Marianne"/>
                        </a:rPr>
                        <a:t>huile sur toile, 47,8 x 68,2 cm, Museum of Modern Art, New York.</a:t>
                      </a:r>
                      <a:endParaRPr b="0" lang="fr-FR" sz="1800" spc="-1" strike="noStrike">
                        <a:solidFill>
                          <a:srgbClr val="000000"/>
                        </a:solidFill>
                        <a:latin typeface="Arial"/>
                      </a:endParaRPr>
                    </a:p>
                    <a:p>
                      <a:pPr>
                        <a:lnSpc>
                          <a:spcPct val="100000"/>
                        </a:lnSpc>
                      </a:pPr>
                      <a:r>
                        <a:rPr b="1"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://www.moma.org/collection/works/80347</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i="1" lang="fr-FR" sz="1800" spc="-1" strike="noStrike">
                          <a:solidFill>
                            <a:schemeClr val="dk1"/>
                          </a:solidFill>
                          <a:latin typeface="Marianne"/>
                        </a:rPr>
                        <a:t>Explosion</a:t>
                      </a:r>
                      <a:r>
                        <a:rPr b="0" lang="fr-FR" sz="1800" spc="-1" strike="noStrike">
                          <a:solidFill>
                            <a:schemeClr val="dk1"/>
                          </a:solidFill>
                          <a:latin typeface="Marianne"/>
                        </a:rPr>
                        <a:t> est une allégorie de la destruction : un bombardement abat et enflamme la ville, qui n’échappe pas à la fureur de destruction qui s’est emparée de l’Europe.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37" name="ZoneTexte 6"/>
          <p:cNvSpPr/>
          <p:nvPr/>
        </p:nvSpPr>
        <p:spPr>
          <a:xfrm>
            <a:off x="288360" y="768240"/>
            <a:ext cx="10019880" cy="200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00000"/>
                </a:solidFill>
                <a:latin typeface="Marianne"/>
                <a:ea typeface="Times New Roman"/>
              </a:rPr>
              <a:t>GEORGE GROSZ</a:t>
            </a:r>
            <a:r>
              <a:rPr b="0" lang="fr-FR" sz="1800" spc="-1" strike="noStrike">
                <a:solidFill>
                  <a:srgbClr val="000000"/>
                </a:solidFill>
                <a:latin typeface="Marianne"/>
                <a:ea typeface="Times New Roman"/>
              </a:rPr>
              <a:t> est enrôlé dans l’armée en 1914 où il passe deux ans dans un régiment de grenadiers. En janvier 1917, Grosz, soldat est hospitalisé et peu après interné dans un établissement pour malades mentaux, si graves sont la dépression et les désordres nerveux qui l’affectent. Les crises se succèdent, les visions cauchemardesques, et en avril, le peintre est jugé définitivement inapte au service.</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pic>
        <p:nvPicPr>
          <p:cNvPr id="138" name="Image 4" descr=""/>
          <p:cNvPicPr/>
          <p:nvPr/>
        </p:nvPicPr>
        <p:blipFill>
          <a:blip r:embed="rId2"/>
          <a:stretch/>
        </p:blipFill>
        <p:spPr>
          <a:xfrm>
            <a:off x="546120" y="2188800"/>
            <a:ext cx="2879640" cy="2012400"/>
          </a:xfrm>
          <a:prstGeom prst="rect">
            <a:avLst/>
          </a:prstGeom>
          <a:ln w="9525">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ZoneTexte 1"/>
          <p:cNvSpPr/>
          <p:nvPr/>
        </p:nvSpPr>
        <p:spPr>
          <a:xfrm>
            <a:off x="165240" y="1895040"/>
            <a:ext cx="10362960" cy="6462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2400" spc="-1" strike="noStrike">
                <a:solidFill>
                  <a:srgbClr val="000000"/>
                </a:solidFill>
                <a:latin typeface="Marianne"/>
                <a:ea typeface="Times New Roman"/>
              </a:rPr>
              <a:t>Entre commande, engagement ou dénonciation, comment l’artiste va-t-il se positionner face à la Première Guerre mondiale ?</a:t>
            </a:r>
            <a:endParaRPr b="0" lang="fr-FR" sz="2400" spc="-1" strike="noStrike">
              <a:solidFill>
                <a:srgbClr val="000000"/>
              </a:solidFill>
              <a:latin typeface="Arial"/>
            </a:endParaRPr>
          </a:p>
          <a:p>
            <a:pPr algn="ctr" defTabSz="914400">
              <a:lnSpc>
                <a:spcPct val="118000"/>
              </a:lnSpc>
              <a:spcAft>
                <a:spcPts val="601"/>
              </a:spcAft>
            </a:pPr>
            <a:endParaRPr b="0" lang="fr-FR" sz="2400" spc="-1" strike="noStrike">
              <a:solidFill>
                <a:srgbClr val="000000"/>
              </a:solidFill>
              <a:latin typeface="Arial"/>
            </a:endParaRPr>
          </a:p>
          <a:p>
            <a:pPr algn="ctr" defTabSz="914400">
              <a:lnSpc>
                <a:spcPct val="100000"/>
              </a:lnSpc>
              <a:spcAft>
                <a:spcPts val="601"/>
              </a:spcAft>
            </a:pPr>
            <a:r>
              <a:rPr b="0" lang="fr-FR" sz="1800" spc="-1" strike="noStrike">
                <a:solidFill>
                  <a:srgbClr val="000000"/>
                </a:solidFill>
                <a:latin typeface="Marianne"/>
                <a:ea typeface="Times New Roman"/>
              </a:rPr>
              <a:t>Dans la tourmente de la bataille ou à l’arrière, les Hommes (missionnés, combattants, pacifiste…) ont créé, écrit, composé des œuvres. </a:t>
            </a:r>
            <a:endParaRPr b="0" lang="fr-FR" sz="1800" spc="-1" strike="noStrike">
              <a:solidFill>
                <a:srgbClr val="000000"/>
              </a:solidFill>
              <a:latin typeface="Arial"/>
            </a:endParaRPr>
          </a:p>
          <a:p>
            <a:pPr algn="ctr" defTabSz="914400">
              <a:lnSpc>
                <a:spcPct val="100000"/>
              </a:lnSpc>
              <a:spcAft>
                <a:spcPts val="601"/>
              </a:spcAft>
            </a:pPr>
            <a:r>
              <a:rPr b="0" lang="fr-FR" sz="1800" spc="-1" strike="noStrike">
                <a:solidFill>
                  <a:srgbClr val="000000"/>
                </a:solidFill>
                <a:latin typeface="Marianne"/>
                <a:ea typeface="Times New Roman"/>
              </a:rPr>
              <a:t>Qu’en est-il de l’action des artistes engagés dans la modernité ou dans les avant-gardes ? </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L’expérience de la guerre a-t-elle joué un rôle dans leur parcours artistique ?</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 conflit a-t ’il eu des répercussions sur la création ?</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Ce dossier propose quelques exemples d’œuvres que la guerre a inspirées à des artistes qui ont participé au combat, et d’autres dont les auteurs ont saisi ce thème bien des années plus tard. Chacun, à sa manière, tente d’évoquer les combats, la peur face à la mort mais aussi, parfois, une certaine fascination face à cette guerre.</a:t>
            </a:r>
            <a:endParaRPr b="0" lang="fr-FR" sz="1800" spc="-1" strike="noStrike">
              <a:solidFill>
                <a:srgbClr val="000000"/>
              </a:solidFill>
              <a:latin typeface="Arial"/>
            </a:endParaRPr>
          </a:p>
          <a:p>
            <a:pPr algn="ctr" defTabSz="914400">
              <a:lnSpc>
                <a:spcPct val="118000"/>
              </a:lnSpc>
              <a:spcAft>
                <a:spcPts val="601"/>
              </a:spcAft>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TEMOIGNAGES ET RECITS AUTOBIOGRAPHIQUES </a:t>
            </a:r>
            <a:endParaRPr b="0" lang="fr-FR" sz="1800" spc="-1" strike="noStrike">
              <a:solidFill>
                <a:srgbClr val="000000"/>
              </a:solidFill>
              <a:latin typeface="Arial"/>
            </a:endParaRPr>
          </a:p>
        </p:txBody>
      </p:sp>
      <p:graphicFrame>
        <p:nvGraphicFramePr>
          <p:cNvPr id="140" name="Tableau 3"/>
          <p:cNvGraphicFramePr/>
          <p:nvPr/>
        </p:nvGraphicFramePr>
        <p:xfrm>
          <a:off x="393840" y="885960"/>
          <a:ext cx="9981720" cy="6494040"/>
        </p:xfrm>
        <a:graphic>
          <a:graphicData uri="http://schemas.openxmlformats.org/drawingml/2006/table">
            <a:tbl>
              <a:tblPr/>
              <a:tblGrid>
                <a:gridCol w="4991040"/>
                <a:gridCol w="4991040"/>
              </a:tblGrid>
              <a:tr h="370800">
                <a:tc>
                  <a:txBody>
                    <a:bodyPr anchor="t">
                      <a:noAutofit/>
                    </a:bodyPr>
                    <a:p>
                      <a:pPr>
                        <a:lnSpc>
                          <a:spcPct val="100000"/>
                        </a:lnSpc>
                      </a:pPr>
                      <a:r>
                        <a:rPr b="1" lang="fr-FR" sz="1800" spc="-1" strike="noStrike">
                          <a:solidFill>
                            <a:schemeClr val="dk1"/>
                          </a:solidFill>
                          <a:latin typeface="Marianne"/>
                        </a:rPr>
                        <a:t>Jean- Pierre Guéno, </a:t>
                      </a:r>
                      <a:r>
                        <a:rPr b="1" i="1" lang="fr-FR" sz="1800" spc="-1" strike="noStrike">
                          <a:solidFill>
                            <a:schemeClr val="dk1"/>
                          </a:solidFill>
                          <a:latin typeface="Marianne"/>
                        </a:rPr>
                        <a:t>Paroles de poilus. Lettres et carnets du front, 1914-1918</a:t>
                      </a:r>
                      <a:r>
                        <a:rPr b="1" lang="fr-FR" sz="1800" spc="-1" strike="noStrike">
                          <a:solidFill>
                            <a:schemeClr val="dk1"/>
                          </a:solidFill>
                          <a:latin typeface="Marianne"/>
                        </a:rPr>
                        <a:t>, </a:t>
                      </a:r>
                      <a:r>
                        <a:rPr b="0" lang="fr-FR" sz="1800" spc="-1" strike="noStrike">
                          <a:solidFill>
                            <a:schemeClr val="dk1"/>
                          </a:solidFill>
                          <a:latin typeface="Marianne"/>
                        </a:rPr>
                        <a:t>édition Librio, 1998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Recueil de lettres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Louis Barthas, </a:t>
                      </a:r>
                      <a:r>
                        <a:rPr b="1" i="1" lang="fr-FR" sz="1800" spc="-1" strike="noStrike">
                          <a:solidFill>
                            <a:schemeClr val="dk1"/>
                          </a:solidFill>
                          <a:latin typeface="Marianne"/>
                        </a:rPr>
                        <a:t>Carnets de guerre, 1914-1918, </a:t>
                      </a:r>
                      <a:r>
                        <a:rPr b="0" lang="fr-FR" sz="1800" spc="-1" strike="noStrike">
                          <a:solidFill>
                            <a:schemeClr val="dk1"/>
                          </a:solidFill>
                          <a:latin typeface="Marianne"/>
                        </a:rPr>
                        <a:t>Maspéro, 1978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Journal</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Henri Barbusse, </a:t>
                      </a:r>
                      <a:r>
                        <a:rPr b="1" i="1" lang="fr-FR" sz="1800" spc="-1" strike="noStrike">
                          <a:solidFill>
                            <a:schemeClr val="dk1"/>
                          </a:solidFill>
                          <a:latin typeface="Marianne"/>
                        </a:rPr>
                        <a:t>Le Feu, Journal d’une escouade</a:t>
                      </a:r>
                      <a:r>
                        <a:rPr b="1" lang="fr-FR" sz="1800" spc="-1" strike="noStrike">
                          <a:solidFill>
                            <a:schemeClr val="dk1"/>
                          </a:solidFill>
                          <a:latin typeface="Marianne"/>
                        </a:rPr>
                        <a:t>, 1916</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Engagé volontaire en 1914, à 41 ans, il raconte son expérience personnelle du front et des tranchées de décembre 1914 à 1916.  </a:t>
                      </a:r>
                      <a:endParaRPr b="0" lang="fr-FR" sz="1800" spc="-1" strike="noStrike">
                        <a:solidFill>
                          <a:srgbClr val="000000"/>
                        </a:solidFill>
                        <a:latin typeface="Arial"/>
                      </a:endParaRPr>
                    </a:p>
                    <a:p>
                      <a:pPr marL="285840" indent="-285840">
                        <a:lnSpc>
                          <a:spcPct val="100000"/>
                        </a:lnSpc>
                        <a:buClr>
                          <a:srgbClr val="000000"/>
                        </a:buClr>
                        <a:buFont typeface="Wingdings" charset="2"/>
                        <a:buChar char=""/>
                      </a:pPr>
                      <a:r>
                        <a:rPr b="0" lang="fr-FR" sz="1800" spc="-1" strike="noStrike">
                          <a:solidFill>
                            <a:schemeClr val="dk1"/>
                          </a:solidFill>
                          <a:latin typeface="Marianne"/>
                        </a:rPr>
                        <a:t>Un passage de ce récit inspirera Otto Dix, </a:t>
                      </a:r>
                      <a:r>
                        <a:rPr b="0" i="1" lang="fr-FR" sz="1800" spc="-1" strike="noStrike">
                          <a:solidFill>
                            <a:schemeClr val="dk1"/>
                          </a:solidFill>
                          <a:latin typeface="Marianne"/>
                        </a:rPr>
                        <a:t>Flandres</a:t>
                      </a:r>
                      <a:r>
                        <a:rPr b="0" lang="fr-FR" sz="1800" spc="-1" strike="noStrike">
                          <a:solidFill>
                            <a:schemeClr val="dk1"/>
                          </a:solidFill>
                          <a:latin typeface="Marianne"/>
                        </a:rPr>
                        <a:t>, 1934</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Roland Dorgelès, </a:t>
                      </a:r>
                      <a:r>
                        <a:rPr b="1" i="1" lang="fr-FR" sz="1800" spc="-1" strike="noStrike">
                          <a:solidFill>
                            <a:schemeClr val="dk1"/>
                          </a:solidFill>
                          <a:latin typeface="Marianne"/>
                        </a:rPr>
                        <a:t>Les Croix de bois</a:t>
                      </a:r>
                      <a:r>
                        <a:rPr b="1" lang="fr-FR" sz="1800" spc="-1" strike="noStrike">
                          <a:solidFill>
                            <a:schemeClr val="dk1"/>
                          </a:solidFill>
                          <a:latin typeface="Marianne"/>
                        </a:rPr>
                        <a:t>, 1919</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Il s’inspire de son expérience personnelle de la guerre mais il publie son roman sous un pseudonyme.  Il retrace le quotidien des soldats, au front comme à l’arrière. </a:t>
                      </a:r>
                      <a:endParaRPr b="0" lang="fr-FR" sz="1800" spc="-1" strike="noStrike">
                        <a:solidFill>
                          <a:srgbClr val="000000"/>
                        </a:solidFill>
                        <a:latin typeface="Arial"/>
                      </a:endParaRPr>
                    </a:p>
                    <a:p>
                      <a:pPr marL="285840" indent="-285840">
                        <a:lnSpc>
                          <a:spcPct val="100000"/>
                        </a:lnSpc>
                        <a:buClr>
                          <a:srgbClr val="000000"/>
                        </a:buClr>
                        <a:buFont typeface="Wingdings" charset="2"/>
                        <a:buChar char=""/>
                      </a:pPr>
                      <a:r>
                        <a:rPr b="0" lang="fr-FR" sz="1800" spc="-1" strike="noStrike">
                          <a:solidFill>
                            <a:schemeClr val="dk1"/>
                          </a:solidFill>
                          <a:latin typeface="Marianne"/>
                        </a:rPr>
                        <a:t>Adapté au cinéma par Raymond Bernard en 1931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Ernst Jünger, </a:t>
                      </a:r>
                      <a:r>
                        <a:rPr b="1" i="1" lang="fr-FR" sz="1800" spc="-1" strike="noStrike">
                          <a:solidFill>
                            <a:schemeClr val="dk1"/>
                          </a:solidFill>
                          <a:latin typeface="Marianne"/>
                        </a:rPr>
                        <a:t>Orages d’aciers</a:t>
                      </a:r>
                      <a:r>
                        <a:rPr b="1" lang="fr-FR" sz="1800" spc="-1" strike="noStrike">
                          <a:solidFill>
                            <a:schemeClr val="dk1"/>
                          </a:solidFill>
                          <a:latin typeface="Marianne"/>
                        </a:rPr>
                        <a:t>, 1920</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Ce récit autobiographique a été rédigé à partir de ses carnets de guerre et de photographies. Il y raconte son quotidien de soldat pendant quatre ans.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TEMOIGNAGES ET RECITS AUTOBIOGRAPHIQUES </a:t>
            </a:r>
            <a:endParaRPr b="0" lang="fr-FR" sz="1800" spc="-1" strike="noStrike">
              <a:solidFill>
                <a:srgbClr val="000000"/>
              </a:solidFill>
              <a:latin typeface="Arial"/>
            </a:endParaRPr>
          </a:p>
        </p:txBody>
      </p:sp>
      <p:graphicFrame>
        <p:nvGraphicFramePr>
          <p:cNvPr id="142" name="Tableau 3"/>
          <p:cNvGraphicFramePr/>
          <p:nvPr/>
        </p:nvGraphicFramePr>
        <p:xfrm>
          <a:off x="393840" y="885960"/>
          <a:ext cx="9981720" cy="6985080"/>
        </p:xfrm>
        <a:graphic>
          <a:graphicData uri="http://schemas.openxmlformats.org/drawingml/2006/table">
            <a:tbl>
              <a:tblPr/>
              <a:tblGrid>
                <a:gridCol w="4991040"/>
                <a:gridCol w="4991040"/>
              </a:tblGrid>
              <a:tr h="370800">
                <a:tc>
                  <a:txBody>
                    <a:bodyPr anchor="t">
                      <a:noAutofit/>
                    </a:bodyPr>
                    <a:p>
                      <a:pPr defTabSz="914400">
                        <a:lnSpc>
                          <a:spcPct val="100000"/>
                        </a:lnSpc>
                        <a:tabLst>
                          <a:tab algn="l" pos="0"/>
                        </a:tabLst>
                      </a:pPr>
                      <a:r>
                        <a:rPr b="1" lang="fr-FR" sz="1800" spc="-1" strike="noStrike">
                          <a:solidFill>
                            <a:schemeClr val="dk1"/>
                          </a:solidFill>
                          <a:latin typeface="Marianne"/>
                        </a:rPr>
                        <a:t>Erich Maria Remarque, </a:t>
                      </a:r>
                      <a:r>
                        <a:rPr b="1" i="1" lang="fr-FR" sz="1800" spc="-1" strike="noStrike">
                          <a:solidFill>
                            <a:schemeClr val="dk1"/>
                          </a:solidFill>
                          <a:latin typeface="Marianne"/>
                        </a:rPr>
                        <a:t>À l’ouest rien de nouveau</a:t>
                      </a:r>
                      <a:r>
                        <a:rPr b="1" lang="fr-FR" sz="1800" spc="-1" strike="noStrike">
                          <a:solidFill>
                            <a:schemeClr val="dk1"/>
                          </a:solidFill>
                          <a:latin typeface="Marianne"/>
                        </a:rPr>
                        <a:t>, 1929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spcAft>
                          <a:spcPts val="601"/>
                        </a:spcAft>
                      </a:pPr>
                      <a:r>
                        <a:rPr b="0" lang="fr-FR" sz="1800" spc="-1" strike="noStrike">
                          <a:solidFill>
                            <a:srgbClr val="000000"/>
                          </a:solidFill>
                          <a:latin typeface="Marianne"/>
                          <a:ea typeface="Times New Roman"/>
                        </a:rPr>
                        <a:t>Il s’inspire de son expérience personnelle de la guerre pour écrire ce roman pacifiste. Le héros, influencé par la propagande patriotique, s’engage volontairement et découvre sur le front ouest l’horreur de la guerre. Ce roman sera considéré comme relevant de l’« art dégénéré » par les nazis allemands en 1933. </a:t>
                      </a:r>
                      <a:endParaRPr b="0" lang="fr-FR" sz="1800" spc="-1" strike="noStrike">
                        <a:solidFill>
                          <a:srgbClr val="000000"/>
                        </a:solidFill>
                        <a:latin typeface="Arial"/>
                      </a:endParaRPr>
                    </a:p>
                    <a:p>
                      <a:pPr marL="343080" indent="-343080">
                        <a:lnSpc>
                          <a:spcPct val="118000"/>
                        </a:lnSpc>
                        <a:spcAft>
                          <a:spcPts val="601"/>
                        </a:spcAft>
                        <a:buClr>
                          <a:srgbClr val="000000"/>
                        </a:buClr>
                        <a:buFont typeface="Wingdings" charset="2"/>
                        <a:buChar char=""/>
                      </a:pPr>
                      <a:r>
                        <a:rPr b="0" lang="fr-FR" sz="1800" spc="-1" strike="noStrike">
                          <a:solidFill>
                            <a:srgbClr val="000000"/>
                          </a:solidFill>
                          <a:latin typeface="Marianne"/>
                          <a:ea typeface="Times New Roman"/>
                        </a:rPr>
                        <a:t>Adapté par Lewis Milestone en 1930 </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Louis</a:t>
                      </a:r>
                      <a:r>
                        <a:rPr b="0" lang="fr-FR" sz="1800" spc="-1" strike="noStrike">
                          <a:solidFill>
                            <a:schemeClr val="dk1"/>
                          </a:solidFill>
                          <a:latin typeface="Marianne"/>
                        </a:rPr>
                        <a:t>-</a:t>
                      </a:r>
                      <a:r>
                        <a:rPr b="1" lang="fr-FR" sz="1800" spc="-1" strike="noStrike">
                          <a:solidFill>
                            <a:schemeClr val="dk1"/>
                          </a:solidFill>
                          <a:latin typeface="Marianne"/>
                        </a:rPr>
                        <a:t> Ferdinand Céline, </a:t>
                      </a:r>
                      <a:r>
                        <a:rPr b="1" i="1" lang="fr-FR" sz="1800" spc="-1" strike="noStrike">
                          <a:solidFill>
                            <a:schemeClr val="dk1"/>
                          </a:solidFill>
                          <a:latin typeface="Marianne"/>
                        </a:rPr>
                        <a:t>Voyage au bout de la nuit</a:t>
                      </a:r>
                      <a:r>
                        <a:rPr b="1" lang="fr-FR" sz="1800" spc="-1" strike="noStrike">
                          <a:solidFill>
                            <a:schemeClr val="dk1"/>
                          </a:solidFill>
                          <a:latin typeface="Marianne"/>
                        </a:rPr>
                        <a:t>, 1932</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Récit écrit à la première personne, largement inspiré de la vie de l’auteur. Dans les premiers chapitres, il raconte l’enfer de la Première Guerre mondiale et la violence des tranchées.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Roger Vercel, </a:t>
                      </a:r>
                      <a:r>
                        <a:rPr b="1" i="1" lang="fr-FR" sz="1800" spc="-1" strike="noStrike">
                          <a:solidFill>
                            <a:schemeClr val="dk1"/>
                          </a:solidFill>
                          <a:latin typeface="Marianne"/>
                        </a:rPr>
                        <a:t>Capitaine Conan</a:t>
                      </a:r>
                      <a:r>
                        <a:rPr b="0" lang="fr-FR" sz="1800" spc="-1" strike="noStrike">
                          <a:solidFill>
                            <a:schemeClr val="dk1"/>
                          </a:solidFill>
                          <a:latin typeface="Marianne"/>
                        </a:rPr>
                        <a:t>, </a:t>
                      </a:r>
                      <a:r>
                        <a:rPr b="1" lang="fr-FR" sz="1800" spc="-1" strike="noStrike">
                          <a:solidFill>
                            <a:schemeClr val="dk1"/>
                          </a:solidFill>
                          <a:latin typeface="Marianne"/>
                        </a:rPr>
                        <a:t>1934</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Roman partiellement autobiographique, il s’inspire de sa participation à la Grande Guerre </a:t>
                      </a:r>
                      <a:endParaRPr b="0" lang="fr-FR" sz="1800" spc="-1" strike="noStrike">
                        <a:solidFill>
                          <a:srgbClr val="000000"/>
                        </a:solidFill>
                        <a:latin typeface="Arial"/>
                      </a:endParaRPr>
                    </a:p>
                    <a:p>
                      <a:pPr marL="285840" indent="-285840">
                        <a:lnSpc>
                          <a:spcPct val="100000"/>
                        </a:lnSpc>
                        <a:buClr>
                          <a:srgbClr val="000000"/>
                        </a:buClr>
                        <a:buFont typeface="Wingdings" charset="2"/>
                        <a:buChar char=""/>
                      </a:pPr>
                      <a:r>
                        <a:rPr b="0" lang="fr-FR" sz="1800" spc="-1" strike="noStrike">
                          <a:solidFill>
                            <a:schemeClr val="dk1"/>
                          </a:solidFill>
                          <a:latin typeface="Marianne"/>
                        </a:rPr>
                        <a:t>Adapté par Bertrand Tavernier en 1996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Humphrey Cobb, Paths of Glory, 1935 </a:t>
                      </a:r>
                      <a:endParaRPr b="0" lang="fr-FR" sz="1800" spc="-1" strike="noStrike">
                        <a:solidFill>
                          <a:srgbClr val="000000"/>
                        </a:solidFill>
                        <a:latin typeface="Arial"/>
                      </a:endParaRPr>
                    </a:p>
                    <a:p>
                      <a:pPr marL="285840" indent="-285840">
                        <a:lnSpc>
                          <a:spcPct val="100000"/>
                        </a:lnSpc>
                        <a:buClr>
                          <a:srgbClr val="000000"/>
                        </a:buClr>
                        <a:buFont typeface="Wingdings" charset="2"/>
                        <a:buChar char=""/>
                      </a:pPr>
                      <a:r>
                        <a:rPr b="1" lang="fr-FR" sz="1800" spc="-1" strike="noStrike">
                          <a:solidFill>
                            <a:schemeClr val="dk1"/>
                          </a:solidFill>
                          <a:latin typeface="Marianne"/>
                        </a:rPr>
                        <a:t>voir le tableau de Nevinson</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Il dénonce l’absurdité de la Grande Guerre et introduit le thème des mutineries et de leur répression.</a:t>
                      </a:r>
                      <a:endParaRPr b="0" lang="fr-FR" sz="1800" spc="-1" strike="noStrike">
                        <a:solidFill>
                          <a:srgbClr val="000000"/>
                        </a:solidFill>
                        <a:latin typeface="Arial"/>
                      </a:endParaRPr>
                    </a:p>
                    <a:p>
                      <a:pPr marL="285840" indent="-285840">
                        <a:lnSpc>
                          <a:spcPct val="100000"/>
                        </a:lnSpc>
                        <a:buClr>
                          <a:srgbClr val="000000"/>
                        </a:buClr>
                        <a:buFont typeface="Wingdings" charset="2"/>
                        <a:buChar char=""/>
                      </a:pPr>
                      <a:r>
                        <a:rPr b="0" lang="fr-FR" sz="1800" spc="-1" strike="noStrike">
                          <a:solidFill>
                            <a:schemeClr val="dk1"/>
                          </a:solidFill>
                          <a:latin typeface="Marianne"/>
                        </a:rPr>
                        <a:t>Adapté par Stanley Kubrick</a:t>
                      </a:r>
                      <a:r>
                        <a:rPr b="1" lang="fr-FR" sz="1800" spc="-1" strike="noStrike">
                          <a:solidFill>
                            <a:schemeClr val="dk1"/>
                          </a:solidFill>
                          <a:latin typeface="Marianne"/>
                        </a:rPr>
                        <a:t> </a:t>
                      </a:r>
                      <a:r>
                        <a:rPr b="0" lang="fr-FR" sz="1800" spc="-1" strike="noStrike">
                          <a:solidFill>
                            <a:schemeClr val="dk1"/>
                          </a:solidFill>
                          <a:latin typeface="Marianne"/>
                        </a:rPr>
                        <a:t>en 1957 et longtemps invisible en France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TEMOIGNAGES ET RECITS AUTOBIOGRAPHIQUES </a:t>
            </a:r>
            <a:endParaRPr b="0" lang="fr-FR" sz="1800" spc="-1" strike="noStrike">
              <a:solidFill>
                <a:srgbClr val="000000"/>
              </a:solidFill>
              <a:latin typeface="Arial"/>
            </a:endParaRPr>
          </a:p>
        </p:txBody>
      </p:sp>
      <p:graphicFrame>
        <p:nvGraphicFramePr>
          <p:cNvPr id="144" name="Tableau 3"/>
          <p:cNvGraphicFramePr/>
          <p:nvPr/>
        </p:nvGraphicFramePr>
        <p:xfrm>
          <a:off x="393840" y="885960"/>
          <a:ext cx="9981720" cy="6767640"/>
        </p:xfrm>
        <a:graphic>
          <a:graphicData uri="http://schemas.openxmlformats.org/drawingml/2006/table">
            <a:tbl>
              <a:tblPr/>
              <a:tblGrid>
                <a:gridCol w="4991040"/>
                <a:gridCol w="4991040"/>
              </a:tblGrid>
              <a:tr h="370800">
                <a:tc>
                  <a:txBody>
                    <a:bodyPr anchor="t">
                      <a:noAutofit/>
                    </a:bodyPr>
                    <a:p>
                      <a:pPr defTabSz="914400">
                        <a:lnSpc>
                          <a:spcPct val="100000"/>
                        </a:lnSpc>
                        <a:tabLst>
                          <a:tab algn="l" pos="0"/>
                        </a:tabLst>
                      </a:pPr>
                      <a:r>
                        <a:rPr b="1" lang="fr-FR" sz="1800" spc="-1" strike="noStrike">
                          <a:solidFill>
                            <a:schemeClr val="dk1"/>
                          </a:solidFill>
                          <a:latin typeface="Marianne"/>
                        </a:rPr>
                        <a:t>Jean Giono, </a:t>
                      </a:r>
                      <a:r>
                        <a:rPr b="1" i="1" lang="fr-FR" sz="1800" spc="-1" strike="noStrike">
                          <a:solidFill>
                            <a:schemeClr val="dk1"/>
                          </a:solidFill>
                          <a:latin typeface="Marianne"/>
                        </a:rPr>
                        <a:t>Le grand troupeau, </a:t>
                      </a:r>
                      <a:r>
                        <a:rPr b="1" lang="fr-FR" sz="1800" spc="-1" strike="noStrike">
                          <a:solidFill>
                            <a:schemeClr val="dk1"/>
                          </a:solidFill>
                          <a:latin typeface="Marianne"/>
                        </a:rPr>
                        <a:t>1939</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0" lang="fr-FR" sz="1800" spc="-1" strike="noStrike">
                          <a:solidFill>
                            <a:schemeClr val="dk1"/>
                          </a:solidFill>
                          <a:latin typeface="Marianne"/>
                        </a:rPr>
                        <a:t>Ce récit autobiographique témoigne des positions pacifistes de Giono dans les années 1930.</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L’auteur, qui a été traumatisé par son expérience de la Première Guerre mondiale, est condamné à deux mois de prison pour appel à la désertion. </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Maurice Genevoix, </a:t>
                      </a:r>
                      <a:r>
                        <a:rPr b="1" i="1" lang="fr-FR" sz="1800" spc="-1" strike="noStrike">
                          <a:solidFill>
                            <a:schemeClr val="dk1"/>
                          </a:solidFill>
                          <a:latin typeface="Marianne"/>
                        </a:rPr>
                        <a:t>Ceux de 14</a:t>
                      </a:r>
                      <a:r>
                        <a:rPr b="1" lang="fr-FR" sz="1800" spc="-1" strike="noStrike">
                          <a:solidFill>
                            <a:schemeClr val="dk1"/>
                          </a:solidFill>
                          <a:latin typeface="Marianne"/>
                        </a:rPr>
                        <a:t>, 1949</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Mobilisé à 24 ans, Maurice Genevoix, il raconte les huit mois qu’il a passés au front, à Verdun : l’horreur des conditions de vie dans les combats.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Blaise Cendrars, </a:t>
                      </a:r>
                      <a:r>
                        <a:rPr b="1" i="1" lang="fr-FR" sz="1800" spc="-1" strike="noStrike">
                          <a:solidFill>
                            <a:schemeClr val="dk1"/>
                          </a:solidFill>
                          <a:latin typeface="Marianne"/>
                        </a:rPr>
                        <a:t>La Main coupée</a:t>
                      </a:r>
                      <a:r>
                        <a:rPr b="1" lang="fr-FR" sz="1800" spc="-1" strike="noStrike">
                          <a:solidFill>
                            <a:schemeClr val="dk1"/>
                          </a:solidFill>
                          <a:latin typeface="Marianne"/>
                        </a:rPr>
                        <a:t>, 1946</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Il s’engage comme volontaire dans l’armée française et combat sur le front de la Somme puis participe à la grande offensive de Champagne. Grièvement blessé en 1915, il est amputé de son bras droit.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Dans ce roman autobiographique, il raconte l’année qu’il a passée au front en condamnant les idéologies qui ont déchaîné et exploité la violence.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En 1919, il assistera le réalisateur Abel Gance lors du tournage du film pacifiste </a:t>
                      </a:r>
                      <a:r>
                        <a:rPr b="0" i="1" lang="fr-FR" sz="1800" spc="-1" strike="noStrike">
                          <a:solidFill>
                            <a:schemeClr val="dk1"/>
                          </a:solidFill>
                          <a:latin typeface="Marianne"/>
                        </a:rPr>
                        <a:t>J’accuse</a:t>
                      </a:r>
                      <a:r>
                        <a:rPr b="0" i="1" lang="fr-FR" sz="1800" spc="-1" strike="noStrike" u="sng">
                          <a:solidFill>
                            <a:schemeClr val="dk1"/>
                          </a:solidFill>
                          <a:uFillTx/>
                          <a:latin typeface="Marianne"/>
                          <a:hlinkClick r:id="rId1"/>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POESIE </a:t>
            </a:r>
            <a:endParaRPr b="0" lang="fr-FR" sz="1800" spc="-1" strike="noStrike">
              <a:solidFill>
                <a:srgbClr val="000000"/>
              </a:solidFill>
              <a:latin typeface="Arial"/>
            </a:endParaRPr>
          </a:p>
        </p:txBody>
      </p:sp>
      <p:graphicFrame>
        <p:nvGraphicFramePr>
          <p:cNvPr id="146" name="Tableau 1"/>
          <p:cNvGraphicFramePr/>
          <p:nvPr/>
        </p:nvGraphicFramePr>
        <p:xfrm>
          <a:off x="317520" y="809640"/>
          <a:ext cx="10058040" cy="4572720"/>
        </p:xfrm>
        <a:graphic>
          <a:graphicData uri="http://schemas.openxmlformats.org/drawingml/2006/table">
            <a:tbl>
              <a:tblPr/>
              <a:tblGrid>
                <a:gridCol w="3352680"/>
                <a:gridCol w="3352680"/>
                <a:gridCol w="3352680"/>
              </a:tblGrid>
              <a:tr h="370800">
                <a:tc>
                  <a:txBody>
                    <a:bodyPr anchor="t">
                      <a:noAutofit/>
                    </a:bodyPr>
                    <a:p>
                      <a:pPr defTabSz="914400">
                        <a:lnSpc>
                          <a:spcPct val="100000"/>
                        </a:lnSpc>
                        <a:tabLst>
                          <a:tab algn="l" pos="0"/>
                        </a:tabLst>
                      </a:pPr>
                      <a:r>
                        <a:rPr b="1" lang="fr-FR" sz="1800" spc="-1" strike="noStrike">
                          <a:solidFill>
                            <a:schemeClr val="dk1"/>
                          </a:solidFill>
                          <a:latin typeface="Marianne"/>
                        </a:rPr>
                        <a:t>John McCrae, « In Flanders Fields », mai 1915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spcAft>
                          <a:spcPts val="601"/>
                        </a:spcAft>
                      </a:pPr>
                      <a:r>
                        <a:rPr b="0" lang="fr-FR" sz="1800" spc="-1" strike="noStrike">
                          <a:solidFill>
                            <a:srgbClr val="000000"/>
                          </a:solidFill>
                          <a:latin typeface="Marianne"/>
                          <a:ea typeface="Times New Roman"/>
                        </a:rPr>
                        <a:t>Il existe une adaptation du major canadien </a:t>
                      </a:r>
                      <a:r>
                        <a:rPr b="1" lang="fr-FR" sz="1800" spc="-1" strike="noStrike">
                          <a:solidFill>
                            <a:srgbClr val="000000"/>
                          </a:solidFill>
                          <a:latin typeface="Marianne"/>
                          <a:ea typeface="Times New Roman"/>
                        </a:rPr>
                        <a:t>Jean Pariseau</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Pour les britanniques, le « Poppy » (coquelicot) symbolise le sacrifice et le souvenir de la première guerre mondiale</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Guillaume Apollinaire, </a:t>
                      </a:r>
                      <a:r>
                        <a:rPr b="1" i="1" lang="fr-FR" sz="1800" spc="-1" strike="noStrike">
                          <a:solidFill>
                            <a:schemeClr val="dk1"/>
                          </a:solidFill>
                          <a:latin typeface="Marianne"/>
                        </a:rPr>
                        <a:t>Calligrammes, Poèmes de la paix et de la guerre</a:t>
                      </a:r>
                      <a:r>
                        <a:rPr b="1" lang="fr-FR" sz="1800" spc="-1" strike="noStrike">
                          <a:solidFill>
                            <a:schemeClr val="dk1"/>
                          </a:solidFill>
                          <a:latin typeface="Marianne"/>
                        </a:rPr>
                        <a:t>, 1913-1916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dk1"/>
                          </a:solidFill>
                          <a:uFillTx/>
                          <a:latin typeface="Marianne"/>
                          <a:hlinkClick r:id="rId1"/>
                        </a:rPr>
                        <a:t>https ://essentiels.bnf.fr/</a:t>
                      </a:r>
                      <a:r>
                        <a:rPr b="0" lang="fr-FR" sz="1800" spc="-1" strike="noStrike" u="sng">
                          <a:solidFill>
                            <a:schemeClr val="dk1"/>
                          </a:solidFill>
                          <a:uFillTx/>
                          <a:latin typeface="Marianne"/>
                          <a:hlinkClick r:id="rId2"/>
                        </a:rPr>
                        <a:t>fr</a:t>
                      </a:r>
                      <a:r>
                        <a:rPr b="0" lang="fr-FR" sz="1800" spc="-1" strike="noStrike" u="sng">
                          <a:solidFill>
                            <a:schemeClr val="dk1"/>
                          </a:solidFill>
                          <a:uFillTx/>
                          <a:latin typeface="Marianne"/>
                          <a:hlinkClick r:id="rId3"/>
                        </a:rPr>
                        <a:t>/image/cf73dfa0-9a62-4</a:t>
                      </a:r>
                      <a:r>
                        <a:rPr b="0" lang="fr-FR" sz="1800" spc="-1" strike="noStrike" u="sng" baseline="30000">
                          <a:solidFill>
                            <a:schemeClr val="dk1"/>
                          </a:solidFill>
                          <a:uFillTx/>
                          <a:latin typeface="Marianne"/>
                          <a:hlinkClick r:id="rId4"/>
                        </a:rPr>
                        <a:t>e</a:t>
                      </a:r>
                      <a:r>
                        <a:rPr b="0" lang="fr-FR" sz="1800" spc="-1" strike="noStrike" u="sng">
                          <a:solidFill>
                            <a:schemeClr val="dk1"/>
                          </a:solidFill>
                          <a:uFillTx/>
                          <a:latin typeface="Marianne"/>
                          <a:hlinkClick r:id="rId5"/>
                        </a:rPr>
                        <a:t>99-a88e-483175033688-colombe-poignardee-et-jet-eau-1</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spcAft>
                          <a:spcPts val="601"/>
                        </a:spcAft>
                      </a:pPr>
                      <a:r>
                        <a:rPr b="0" lang="fr-FR" sz="1800" spc="-1" strike="noStrike">
                          <a:solidFill>
                            <a:srgbClr val="000000"/>
                          </a:solidFill>
                          <a:latin typeface="Marianne"/>
                          <a:ea typeface="Times New Roman"/>
                        </a:rPr>
                        <a:t>En novembre 1914, Apollinaire s’engage volontairement dans l’armée française.  Blessé à la tête en 1915, il meurt en 1918 après avoir publié ses </a:t>
                      </a:r>
                      <a:r>
                        <a:rPr b="0" i="1" lang="fr-FR" sz="1800" spc="-1" strike="noStrike">
                          <a:solidFill>
                            <a:srgbClr val="000000"/>
                          </a:solidFill>
                          <a:latin typeface="Marianne"/>
                          <a:ea typeface="Times New Roman"/>
                        </a:rPr>
                        <a:t>Calligrammes </a:t>
                      </a:r>
                      <a:r>
                        <a:rPr b="0" lang="fr-FR" sz="1800" spc="-1" strike="noStrike">
                          <a:solidFill>
                            <a:srgbClr val="000000"/>
                          </a:solidFill>
                          <a:latin typeface="Marianne"/>
                          <a:ea typeface="Times New Roman"/>
                        </a:rPr>
                        <a:t>qu’il dédie à un camarade mort au champ d’honneur en 1917. </a:t>
                      </a:r>
                      <a:endParaRPr b="0" lang="fr-FR" sz="1800" spc="-1" strike="noStrike">
                        <a:solidFill>
                          <a:srgbClr val="000000"/>
                        </a:solidFill>
                        <a:latin typeface="Arial"/>
                      </a:endParaRPr>
                    </a:p>
                    <a:p>
                      <a:pPr>
                        <a:lnSpc>
                          <a:spcPct val="100000"/>
                        </a:lnSpc>
                        <a:spcAft>
                          <a:spcPts val="601"/>
                        </a:spcAft>
                      </a:pP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47" name="Image 4" descr="La colombe poignardée et le jet d’eau"/>
          <p:cNvPicPr/>
          <p:nvPr/>
        </p:nvPicPr>
        <p:blipFill>
          <a:blip r:embed="rId6"/>
          <a:stretch/>
        </p:blipFill>
        <p:spPr>
          <a:xfrm>
            <a:off x="1231920" y="2346120"/>
            <a:ext cx="1465920" cy="25196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ZoneTexte 2"/>
          <p:cNvSpPr/>
          <p:nvPr/>
        </p:nvSpPr>
        <p:spPr>
          <a:xfrm>
            <a:off x="2672280" y="20016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BANDE DESSINEE</a:t>
            </a:r>
            <a:endParaRPr b="0" lang="fr-FR" sz="1800" spc="-1" strike="noStrike">
              <a:solidFill>
                <a:srgbClr val="000000"/>
              </a:solidFill>
              <a:latin typeface="Arial"/>
            </a:endParaRPr>
          </a:p>
        </p:txBody>
      </p:sp>
      <p:sp>
        <p:nvSpPr>
          <p:cNvPr id="149" name="ZoneTexte 4"/>
          <p:cNvSpPr/>
          <p:nvPr/>
        </p:nvSpPr>
        <p:spPr>
          <a:xfrm>
            <a:off x="469800" y="1266840"/>
            <a:ext cx="9677160" cy="914760"/>
          </a:xfrm>
          <a:prstGeom prst="rect">
            <a:avLst/>
          </a:prstGeom>
          <a:noFill/>
          <a:ln w="0">
            <a:noFill/>
          </a:ln>
        </p:spPr>
        <p:style>
          <a:lnRef idx="0"/>
          <a:fillRef idx="0"/>
          <a:effectRef idx="0"/>
          <a:fontRef idx="minor"/>
        </p:style>
        <p:txBody>
          <a:bodyPr lIns="90000" rIns="90000" tIns="45000" bIns="45000" anchor="t">
            <a:spAutoFit/>
          </a:bodyPr>
          <a:p>
            <a:pPr marL="343080" indent="-343080" defTabSz="914400">
              <a:lnSpc>
                <a:spcPct val="118000"/>
              </a:lnSpc>
              <a:spcAft>
                <a:spcPts val="1400"/>
              </a:spcAft>
              <a:buClr>
                <a:srgbClr val="000000"/>
              </a:buClr>
              <a:buFont typeface="Wingdings" charset="2"/>
              <a:buChar char=""/>
            </a:pPr>
            <a:r>
              <a:rPr b="1" lang="fr-FR" sz="1800" spc="-1" strike="noStrike">
                <a:solidFill>
                  <a:srgbClr val="000000"/>
                </a:solidFill>
                <a:latin typeface="Marianne"/>
                <a:ea typeface="Times New Roman"/>
              </a:rPr>
              <a:t>Jacques Tardi, </a:t>
            </a:r>
            <a:r>
              <a:rPr b="1" i="1" lang="fr-FR" sz="1800" spc="-1" strike="noStrike">
                <a:solidFill>
                  <a:srgbClr val="000000"/>
                </a:solidFill>
                <a:latin typeface="Marianne"/>
                <a:ea typeface="Times New Roman"/>
              </a:rPr>
              <a:t>C’était la guerre des tranchées</a:t>
            </a:r>
            <a:r>
              <a:rPr b="1" lang="fr-FR" sz="1800" spc="-1" strike="noStrike">
                <a:solidFill>
                  <a:srgbClr val="000000"/>
                </a:solidFill>
                <a:latin typeface="Marianne"/>
                <a:ea typeface="Times New Roman"/>
              </a:rPr>
              <a:t>, 1993, </a:t>
            </a:r>
            <a:r>
              <a:rPr b="0" lang="fr-FR" sz="1800" spc="-1" strike="noStrike">
                <a:solidFill>
                  <a:srgbClr val="000000"/>
                </a:solidFill>
                <a:latin typeface="Marianne"/>
                <a:ea typeface="Times New Roman"/>
              </a:rPr>
              <a:t>Casterman</a:t>
            </a:r>
            <a:endParaRPr b="0" lang="fr-FR" sz="1800" spc="-1" strike="noStrike">
              <a:solidFill>
                <a:srgbClr val="000000"/>
              </a:solidFill>
              <a:latin typeface="Arial"/>
            </a:endParaRPr>
          </a:p>
          <a:p>
            <a:pPr marL="343080" indent="-343080" defTabSz="914400">
              <a:lnSpc>
                <a:spcPct val="118000"/>
              </a:lnSpc>
              <a:spcAft>
                <a:spcPts val="1400"/>
              </a:spcAft>
              <a:buClr>
                <a:srgbClr val="000000"/>
              </a:buClr>
              <a:buFont typeface="Wingdings" charset="2"/>
              <a:buChar char=""/>
            </a:pPr>
            <a:r>
              <a:rPr b="1" lang="fr-FR" sz="1800" spc="-1" strike="noStrike">
                <a:solidFill>
                  <a:srgbClr val="000000"/>
                </a:solidFill>
                <a:latin typeface="Marianne"/>
                <a:ea typeface="Times New Roman"/>
              </a:rPr>
              <a:t>Jacques Tardi, Jean-Pierre Verney, </a:t>
            </a:r>
            <a:r>
              <a:rPr b="1" i="1" lang="fr-FR" sz="1800" spc="-1" strike="noStrike">
                <a:solidFill>
                  <a:srgbClr val="000000"/>
                </a:solidFill>
                <a:latin typeface="Marianne"/>
                <a:ea typeface="Times New Roman"/>
              </a:rPr>
              <a:t>Putain de guerre</a:t>
            </a:r>
            <a:r>
              <a:rPr b="1" lang="fr-FR" sz="1800" spc="-1" strike="noStrike">
                <a:solidFill>
                  <a:srgbClr val="000000"/>
                </a:solidFill>
                <a:latin typeface="Marianne"/>
                <a:ea typeface="Times New Roman"/>
              </a:rPr>
              <a:t>, 2008, </a:t>
            </a:r>
            <a:r>
              <a:rPr b="0" lang="fr-FR" sz="1800" spc="-1" strike="noStrike">
                <a:solidFill>
                  <a:srgbClr val="000000"/>
                </a:solidFill>
                <a:latin typeface="Marianne"/>
                <a:ea typeface="Times New Roman"/>
              </a:rPr>
              <a:t>Casterman</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ZoneTexte 2"/>
          <p:cNvSpPr/>
          <p:nvPr/>
        </p:nvSpPr>
        <p:spPr>
          <a:xfrm>
            <a:off x="2672280" y="20016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PHOTOGRAPHIE</a:t>
            </a:r>
            <a:endParaRPr b="0" lang="fr-FR" sz="1800" spc="-1" strike="noStrike">
              <a:solidFill>
                <a:srgbClr val="000000"/>
              </a:solidFill>
              <a:latin typeface="Arial"/>
            </a:endParaRPr>
          </a:p>
        </p:txBody>
      </p:sp>
      <p:sp>
        <p:nvSpPr>
          <p:cNvPr id="151" name="ZoneTexte 3"/>
          <p:cNvSpPr/>
          <p:nvPr/>
        </p:nvSpPr>
        <p:spPr>
          <a:xfrm>
            <a:off x="393840" y="1038240"/>
            <a:ext cx="9677160" cy="2260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Arial"/>
                <a:ea typeface="Times New Roman"/>
              </a:rPr>
              <a:t> </a:t>
            </a:r>
            <a:endParaRPr b="0" lang="fr-FR" sz="1800" spc="-1" strike="noStrike">
              <a:solidFill>
                <a:srgbClr val="000000"/>
              </a:solidFill>
              <a:latin typeface="Arial"/>
            </a:endParaRPr>
          </a:p>
          <a:p>
            <a:pPr marL="343080" indent="-343080" algn="just" defTabSz="914400">
              <a:lnSpc>
                <a:spcPct val="118000"/>
              </a:lnSpc>
              <a:spcAft>
                <a:spcPts val="601"/>
              </a:spcAft>
              <a:buClr>
                <a:srgbClr val="000000"/>
              </a:buClr>
              <a:buFont typeface="Wingdings" charset="2"/>
              <a:buChar char=""/>
            </a:pPr>
            <a:r>
              <a:rPr b="1" lang="fr-FR" sz="1800" spc="-1" strike="noStrike">
                <a:solidFill>
                  <a:srgbClr val="000000"/>
                </a:solidFill>
                <a:latin typeface="Marianne"/>
                <a:ea typeface="Times New Roman"/>
              </a:rPr>
              <a:t>Jean-Noël Jeanneney et Jeanne Guérout, </a:t>
            </a:r>
            <a:r>
              <a:rPr b="1" i="1" lang="fr-FR" sz="1800" spc="-1" strike="noStrike">
                <a:solidFill>
                  <a:srgbClr val="000000"/>
                </a:solidFill>
                <a:latin typeface="Marianne"/>
                <a:ea typeface="Times New Roman"/>
              </a:rPr>
              <a:t>Jours de guerre (1914-1918) - Les trésors des archives photographiques du journal Excelsior</a:t>
            </a:r>
            <a:r>
              <a:rPr b="1" lang="fr-FR" sz="1800" spc="-1" strike="noStrike">
                <a:solidFill>
                  <a:srgbClr val="000000"/>
                </a:solidFill>
                <a:latin typeface="Marianne"/>
                <a:ea typeface="Times New Roman"/>
              </a:rPr>
              <a:t>,</a:t>
            </a:r>
            <a:r>
              <a:rPr b="0" lang="fr-FR" sz="1800" spc="-1" strike="noStrike">
                <a:solidFill>
                  <a:srgbClr val="000000"/>
                </a:solidFill>
                <a:latin typeface="Marianne"/>
                <a:ea typeface="Times New Roman"/>
              </a:rPr>
              <a:t> édition des Arènes, 2013</a:t>
            </a:r>
            <a:endParaRPr b="0" lang="fr-FR" sz="1800" spc="-1" strike="noStrike">
              <a:solidFill>
                <a:srgbClr val="000000"/>
              </a:solidFill>
              <a:latin typeface="Arial"/>
            </a:endParaRPr>
          </a:p>
          <a:p>
            <a:pPr algn="just" defTabSz="914400">
              <a:lnSpc>
                <a:spcPct val="118000"/>
              </a:lnSpc>
              <a:spcAft>
                <a:spcPts val="601"/>
              </a:spcAft>
            </a:pPr>
            <a:endParaRPr b="0" lang="fr-FR" sz="1800" spc="-1" strike="noStrike">
              <a:solidFill>
                <a:srgbClr val="000000"/>
              </a:solidFill>
              <a:latin typeface="Arial"/>
            </a:endParaRPr>
          </a:p>
          <a:p>
            <a:pPr defTabSz="914400">
              <a:lnSpc>
                <a:spcPct val="118000"/>
              </a:lnSpc>
              <a:spcAft>
                <a:spcPts val="601"/>
              </a:spcAft>
            </a:pPr>
            <a:r>
              <a:rPr b="0" lang="fr-FR" sz="1800" spc="-1" strike="noStrike" u="sng">
                <a:solidFill>
                  <a:srgbClr val="0000ff"/>
                </a:solidFill>
                <a:uFillTx/>
                <a:latin typeface="Marianne"/>
                <a:ea typeface="Times New Roman"/>
                <a:hlinkClick r:id="rId1"/>
              </a:rPr>
              <a:t>https://histoire-image.org/albums/photographier-premiere-guerre-mondiale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CINEMA</a:t>
            </a:r>
            <a:endParaRPr b="0" lang="fr-FR" sz="1800" spc="-1" strike="noStrike">
              <a:solidFill>
                <a:srgbClr val="000000"/>
              </a:solidFill>
              <a:latin typeface="Arial"/>
            </a:endParaRPr>
          </a:p>
        </p:txBody>
      </p:sp>
      <p:graphicFrame>
        <p:nvGraphicFramePr>
          <p:cNvPr id="153" name="Tableau 3"/>
          <p:cNvGraphicFramePr/>
          <p:nvPr/>
        </p:nvGraphicFramePr>
        <p:xfrm>
          <a:off x="393840" y="885960"/>
          <a:ext cx="9981720" cy="5824440"/>
        </p:xfrm>
        <a:graphic>
          <a:graphicData uri="http://schemas.openxmlformats.org/drawingml/2006/table">
            <a:tbl>
              <a:tblPr/>
              <a:tblGrid>
                <a:gridCol w="4991040"/>
                <a:gridCol w="4991040"/>
              </a:tblGrid>
              <a:tr h="370800">
                <a:tc>
                  <a:txBody>
                    <a:bodyPr anchor="t">
                      <a:noAutofit/>
                    </a:bodyPr>
                    <a:p>
                      <a:pPr>
                        <a:lnSpc>
                          <a:spcPct val="100000"/>
                        </a:lnSpc>
                      </a:pPr>
                      <a:r>
                        <a:rPr b="1" lang="fr-FR" sz="1800" spc="-1" strike="noStrike">
                          <a:solidFill>
                            <a:schemeClr val="dk1"/>
                          </a:solidFill>
                          <a:latin typeface="Marianne"/>
                        </a:rPr>
                        <a:t>Abel Gance, </a:t>
                      </a:r>
                      <a:r>
                        <a:rPr b="1" i="1" lang="fr-FR" sz="1800" spc="-1" strike="noStrike">
                          <a:solidFill>
                            <a:schemeClr val="dk1"/>
                          </a:solidFill>
                          <a:latin typeface="Marianne"/>
                        </a:rPr>
                        <a:t>J’accuse</a:t>
                      </a:r>
                      <a:r>
                        <a:rPr b="1" lang="fr-FR" sz="1800" spc="-1" strike="noStrike">
                          <a:solidFill>
                            <a:schemeClr val="dk1"/>
                          </a:solidFill>
                          <a:latin typeface="Marianne"/>
                        </a:rPr>
                        <a:t>, 1919</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://www.youtube.com/watch ?v=_BxyjMH6NJs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spcAft>
                          <a:spcPts val="601"/>
                        </a:spcAft>
                      </a:pPr>
                      <a:r>
                        <a:rPr b="0" lang="fr-FR" sz="1800" spc="-1" strike="noStrike">
                          <a:solidFill>
                            <a:schemeClr val="dk1"/>
                          </a:solidFill>
                          <a:latin typeface="Marianne"/>
                        </a:rPr>
                        <a:t>Ce film muet qui représente la mort de masse est l’un des tout premiers longs métrages pacifistes. Les morts y sont joués par des soldats permissionnaires qui retourneront au combat après le tournage. Le réalisateur y fait aussi figurer des gueules cassées. </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Jean Renoir, </a:t>
                      </a:r>
                      <a:r>
                        <a:rPr b="1" i="1" lang="fr-FR" sz="1800" spc="-1" strike="noStrike">
                          <a:solidFill>
                            <a:schemeClr val="dk1"/>
                          </a:solidFill>
                          <a:latin typeface="Marianne"/>
                        </a:rPr>
                        <a:t>La Grande Illusion</a:t>
                      </a:r>
                      <a:r>
                        <a:rPr b="1" lang="fr-FR" sz="1800" spc="-1" strike="noStrike">
                          <a:solidFill>
                            <a:schemeClr val="dk1"/>
                          </a:solidFill>
                          <a:latin typeface="Marianne"/>
                        </a:rPr>
                        <a:t>, 1937</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Marc Dupeyron, </a:t>
                      </a:r>
                      <a:r>
                        <a:rPr b="1" i="1" lang="fr-FR" sz="1800" spc="-1" strike="noStrike">
                          <a:solidFill>
                            <a:schemeClr val="dk1"/>
                          </a:solidFill>
                          <a:latin typeface="Marianne"/>
                        </a:rPr>
                        <a:t>La chambre des officiers</a:t>
                      </a:r>
                      <a:r>
                        <a:rPr b="1" lang="fr-FR" sz="1800" spc="-1" strike="noStrike">
                          <a:solidFill>
                            <a:schemeClr val="dk1"/>
                          </a:solidFill>
                          <a:latin typeface="Marianne"/>
                        </a:rPr>
                        <a:t>,</a:t>
                      </a:r>
                      <a:r>
                        <a:rPr b="0" lang="fr-FR" sz="1800" spc="-1" strike="noStrike">
                          <a:solidFill>
                            <a:schemeClr val="dk1"/>
                          </a:solidFill>
                          <a:latin typeface="Marianne"/>
                        </a:rPr>
                        <a:t> </a:t>
                      </a:r>
                      <a:r>
                        <a:rPr b="1" lang="fr-FR" sz="1800" spc="-1" strike="noStrike">
                          <a:solidFill>
                            <a:schemeClr val="dk1"/>
                          </a:solidFill>
                          <a:latin typeface="Marianne"/>
                        </a:rPr>
                        <a:t>2000</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D’après le roman de </a:t>
                      </a:r>
                      <a:r>
                        <a:rPr b="1" lang="fr-FR" sz="1800" spc="-1" strike="noStrike">
                          <a:solidFill>
                            <a:schemeClr val="dk1"/>
                          </a:solidFill>
                          <a:latin typeface="Marianne"/>
                        </a:rPr>
                        <a:t>Marc Dugain de 1998</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Jean-Pierre Jeunet, </a:t>
                      </a:r>
                      <a:r>
                        <a:rPr b="1" i="1" lang="fr-FR" sz="1800" spc="-1" strike="noStrike">
                          <a:solidFill>
                            <a:schemeClr val="dk1"/>
                          </a:solidFill>
                          <a:latin typeface="Marianne"/>
                        </a:rPr>
                        <a:t>Un long dimanche de fiançailles</a:t>
                      </a:r>
                      <a:r>
                        <a:rPr b="1" lang="fr-FR" sz="1800" spc="-1" strike="noStrike">
                          <a:solidFill>
                            <a:schemeClr val="dk1"/>
                          </a:solidFill>
                          <a:latin typeface="Marianne"/>
                        </a:rPr>
                        <a:t>, 2004</a:t>
                      </a:r>
                      <a:r>
                        <a:rPr b="0" lang="fr-FR" sz="1800" spc="-1" strike="noStrike">
                          <a:solidFill>
                            <a:schemeClr val="dk1"/>
                          </a:solidFill>
                          <a:latin typeface="Marianne"/>
                        </a:rPr>
                        <a:t>.</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D’après de roman</a:t>
                      </a:r>
                      <a:r>
                        <a:rPr b="1" lang="fr-FR" sz="1800" spc="-1" strike="noStrike">
                          <a:solidFill>
                            <a:schemeClr val="dk1"/>
                          </a:solidFill>
                          <a:latin typeface="Marianne"/>
                        </a:rPr>
                        <a:t> Sébastien Japrisot de 1991</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Christian Carion, </a:t>
                      </a:r>
                      <a:r>
                        <a:rPr b="1" i="1" lang="fr-FR" sz="1800" spc="-1" strike="noStrike">
                          <a:solidFill>
                            <a:schemeClr val="dk1"/>
                          </a:solidFill>
                          <a:latin typeface="Marianne"/>
                        </a:rPr>
                        <a:t>Joyeux Noël</a:t>
                      </a:r>
                      <a:r>
                        <a:rPr b="1" lang="fr-FR" sz="1800" spc="-1" strike="noStrike">
                          <a:solidFill>
                            <a:schemeClr val="dk1"/>
                          </a:solidFill>
                          <a:latin typeface="Marianne"/>
                        </a:rPr>
                        <a:t>, 2005</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18000"/>
                        </a:lnSpc>
                        <a:spcAft>
                          <a:spcPts val="601"/>
                        </a:spcAft>
                      </a:pPr>
                      <a:r>
                        <a:rPr b="0" lang="fr-FR" sz="1800" spc="-1" strike="noStrike">
                          <a:solidFill>
                            <a:srgbClr val="000000"/>
                          </a:solidFill>
                          <a:latin typeface="Marianne"/>
                          <a:ea typeface="Times New Roman"/>
                        </a:rPr>
                        <a:t>Ce film évoque la trêve de Noël de 1914 durant laquelle les camps ennemis ont fraternisé, au grand dam de l’état-major. </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Steven Spielberg, </a:t>
                      </a:r>
                      <a:r>
                        <a:rPr b="1" i="1" lang="fr-FR" sz="1800" spc="-1" strike="noStrike">
                          <a:solidFill>
                            <a:schemeClr val="dk1"/>
                          </a:solidFill>
                          <a:latin typeface="Marianne"/>
                        </a:rPr>
                        <a:t>Cheval de guerre</a:t>
                      </a:r>
                      <a:r>
                        <a:rPr b="1" lang="fr-FR" sz="1800" spc="-1" strike="noStrike">
                          <a:solidFill>
                            <a:schemeClr val="dk1"/>
                          </a:solidFill>
                          <a:latin typeface="Marianne"/>
                        </a:rPr>
                        <a:t>, 2012</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D’après le roman de Mi</a:t>
                      </a:r>
                      <a:r>
                        <a:rPr b="1" lang="fr-FR" sz="1800" spc="-1" strike="noStrike">
                          <a:solidFill>
                            <a:schemeClr val="dk1"/>
                          </a:solidFill>
                          <a:latin typeface="Marianne"/>
                        </a:rPr>
                        <a:t>chael Morpurgo de 1982</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Albert Dupontel, </a:t>
                      </a:r>
                      <a:r>
                        <a:rPr b="1" i="1" lang="fr-FR" sz="1800" spc="-1" strike="noStrike">
                          <a:solidFill>
                            <a:schemeClr val="dk1"/>
                          </a:solidFill>
                          <a:latin typeface="Marianne"/>
                        </a:rPr>
                        <a:t>Au revoir là-haut</a:t>
                      </a:r>
                      <a:r>
                        <a:rPr b="1" lang="fr-FR" sz="1800" spc="-1" strike="noStrike">
                          <a:solidFill>
                            <a:schemeClr val="dk1"/>
                          </a:solidFill>
                          <a:latin typeface="Marianne"/>
                        </a:rPr>
                        <a:t>, 2013</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D’après le roman de Pierre Lemaitre de 2013</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ZoneTexte 2"/>
          <p:cNvSpPr/>
          <p:nvPr/>
        </p:nvSpPr>
        <p:spPr>
          <a:xfrm>
            <a:off x="2672280" y="20016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MUSIQUE</a:t>
            </a:r>
            <a:endParaRPr b="0" lang="fr-FR" sz="1800" spc="-1" strike="noStrike">
              <a:solidFill>
                <a:srgbClr val="000000"/>
              </a:solidFill>
              <a:latin typeface="Arial"/>
            </a:endParaRPr>
          </a:p>
        </p:txBody>
      </p:sp>
      <p:sp>
        <p:nvSpPr>
          <p:cNvPr id="155" name="ZoneTexte 3"/>
          <p:cNvSpPr/>
          <p:nvPr/>
        </p:nvSpPr>
        <p:spPr>
          <a:xfrm>
            <a:off x="393840" y="992160"/>
            <a:ext cx="9677160" cy="3871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Marianne"/>
                <a:ea typeface="Times New Roman"/>
              </a:rPr>
              <a:t>Comme les autres artistes, les musiciens et compositeurs français s’engagent dans la guerre. </a:t>
            </a:r>
            <a:r>
              <a:rPr b="1" lang="fr-FR" sz="1800" spc="-1" strike="noStrike">
                <a:solidFill>
                  <a:schemeClr val="dk1"/>
                </a:solidFill>
                <a:latin typeface="Marianne"/>
                <a:ea typeface="Times New Roman"/>
              </a:rPr>
              <a:t>Arnold Schonberg et Claude Debussy</a:t>
            </a:r>
            <a:r>
              <a:rPr b="0" lang="fr-FR" sz="1800" spc="-1" strike="noStrike">
                <a:solidFill>
                  <a:schemeClr val="dk1"/>
                </a:solidFill>
                <a:latin typeface="Marianne"/>
                <a:ea typeface="Times New Roman"/>
              </a:rPr>
              <a:t> s’engagent par patriotisme, chacun dans un camp opposé. </a:t>
            </a:r>
            <a:endParaRPr b="0" lang="fr-FR" sz="1800" spc="-1" strike="noStrike">
              <a:solidFill>
                <a:srgbClr val="000000"/>
              </a:solidFill>
              <a:latin typeface="Arial"/>
            </a:endParaRPr>
          </a:p>
          <a:p>
            <a:pPr defTabSz="914400">
              <a:lnSpc>
                <a:spcPct val="100000"/>
              </a:lnSpc>
            </a:pPr>
            <a:r>
              <a:rPr b="1" lang="fr-FR" sz="1800" spc="-1" strike="noStrike">
                <a:solidFill>
                  <a:schemeClr val="dk1"/>
                </a:solidFill>
                <a:latin typeface="Marianne"/>
                <a:ea typeface="Times New Roman"/>
              </a:rPr>
              <a:t>Claude Debussy, « Les soirs illuminés par l’ardeur du charbon », 1917 (</a:t>
            </a:r>
            <a:r>
              <a:rPr b="0" lang="fr-FR" sz="1800" spc="-1" strike="noStrike">
                <a:solidFill>
                  <a:schemeClr val="dk1"/>
                </a:solidFill>
                <a:latin typeface="Marianne"/>
                <a:ea typeface="Times New Roman"/>
              </a:rPr>
              <a:t>le titre reprend un des vers de Baudelaire) : </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0" lang="fr-FR" sz="1800" spc="-1" strike="noStrike" u="sng">
                <a:solidFill>
                  <a:srgbClr val="0000ff"/>
                </a:solidFill>
                <a:uFillTx/>
                <a:latin typeface="Marianne"/>
                <a:ea typeface="Times New Roman"/>
                <a:hlinkClick r:id="rId1"/>
              </a:rPr>
              <a:t>https://www.youtube.com/watch?v=khLdrJCRmrI</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0" lang="fr-FR" sz="1800" spc="-1" strike="noStrike">
                <a:solidFill>
                  <a:schemeClr val="dk1"/>
                </a:solidFill>
                <a:latin typeface="Marianne"/>
                <a:ea typeface="Times New Roman"/>
              </a:rPr>
              <a:t>Le compositeur </a:t>
            </a:r>
            <a:r>
              <a:rPr b="1" lang="fr-FR" sz="1800" spc="-1" strike="noStrike">
                <a:solidFill>
                  <a:schemeClr val="dk1"/>
                </a:solidFill>
                <a:latin typeface="Marianne"/>
                <a:ea typeface="Times New Roman"/>
              </a:rPr>
              <a:t>Maurice Ravel</a:t>
            </a:r>
            <a:r>
              <a:rPr b="0" lang="fr-FR" sz="1800" spc="-1" strike="noStrike">
                <a:solidFill>
                  <a:schemeClr val="dk1"/>
                </a:solidFill>
                <a:latin typeface="Marianne"/>
                <a:ea typeface="Times New Roman"/>
              </a:rPr>
              <a:t>, rêve de participer à la guerre mais il ne la fera finalement pas (réformé).</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algn="ctr" defTabSz="914400">
              <a:lnSpc>
                <a:spcPct val="118000"/>
              </a:lnSpc>
              <a:spcAft>
                <a:spcPts val="601"/>
              </a:spcAft>
            </a:pPr>
            <a:endParaRPr b="0" lang="fr-F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ZoneTexte 2"/>
          <p:cNvSpPr/>
          <p:nvPr/>
        </p:nvSpPr>
        <p:spPr>
          <a:xfrm>
            <a:off x="279360" y="1038240"/>
            <a:ext cx="10134360" cy="5576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Marianne"/>
                <a:ea typeface="Times New Roman"/>
              </a:rPr>
              <a:t>La chanson a également joué un grand rôle dans les tranchées : qu’elle soit patriotique ou contestataire. </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0" i="1" lang="fr-FR" sz="1800" spc="-1" strike="noStrike">
                <a:solidFill>
                  <a:schemeClr val="dk1"/>
                </a:solidFill>
                <a:latin typeface="Marianne"/>
                <a:ea typeface="Times New Roman"/>
              </a:rPr>
              <a:t>« Si nous devons passer l’hiver ici, je voudrais que vous formiez un quatuor à cordes ».</a:t>
            </a:r>
            <a:r>
              <a:rPr b="0" lang="fr-FR" sz="1800" spc="-1" strike="noStrike">
                <a:solidFill>
                  <a:schemeClr val="dk1"/>
                </a:solidFill>
                <a:latin typeface="Marianne"/>
                <a:ea typeface="Times New Roman"/>
              </a:rPr>
              <a:t> Cet insolite ordre de mission de 1915 s’adresse au soldat </a:t>
            </a:r>
            <a:r>
              <a:rPr b="1" lang="fr-FR" sz="1800" spc="-1" strike="noStrike">
                <a:solidFill>
                  <a:schemeClr val="dk1"/>
                </a:solidFill>
                <a:latin typeface="Marianne"/>
                <a:ea typeface="Times New Roman"/>
              </a:rPr>
              <a:t>Lucien Durosoir</a:t>
            </a:r>
            <a:r>
              <a:rPr b="0" lang="fr-FR" sz="1800" spc="-1" strike="noStrike">
                <a:solidFill>
                  <a:schemeClr val="dk1"/>
                </a:solidFill>
                <a:latin typeface="Marianne"/>
                <a:ea typeface="Times New Roman"/>
              </a:rPr>
              <a:t>, violoniste avant la mobilisation. Le colonel Valzi compte sur lui et sur la musique pour panser ses plaies. L’idée, rapidement concrétisée, est si bonne qu’elle ne tarde pas à séduire un autre militaire, le général </a:t>
            </a:r>
            <a:r>
              <a:rPr b="1" lang="fr-FR" sz="1800" spc="-1" strike="noStrike">
                <a:solidFill>
                  <a:schemeClr val="dk1"/>
                </a:solidFill>
                <a:latin typeface="Marianne"/>
                <a:ea typeface="Times New Roman"/>
              </a:rPr>
              <a:t>Charles Mangin</a:t>
            </a:r>
            <a:r>
              <a:rPr b="0" lang="fr-FR" sz="1800" spc="-1" strike="noStrike">
                <a:solidFill>
                  <a:schemeClr val="dk1"/>
                </a:solidFill>
                <a:latin typeface="Marianne"/>
                <a:ea typeface="Times New Roman"/>
              </a:rPr>
              <a:t>, qui s’approprie le quatuor nouvellement formé.</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1" lang="fr-FR" sz="1800" spc="-1" strike="noStrike">
                <a:solidFill>
                  <a:schemeClr val="dk1"/>
                </a:solidFill>
                <a:latin typeface="Marianne"/>
                <a:ea typeface="Times New Roman"/>
              </a:rPr>
              <a:t>La Chanson de Craonne, 1915 : </a:t>
            </a:r>
            <a:r>
              <a:rPr b="0" lang="fr-FR" sz="1800" spc="-1" strike="noStrike">
                <a:solidFill>
                  <a:schemeClr val="dk1"/>
                </a:solidFill>
                <a:latin typeface="Marianne"/>
                <a:ea typeface="Times New Roman"/>
              </a:rPr>
              <a:t>contestataire fut censurée par le commandement militaire pour ses paroles subversives et antimilitaristes. </a:t>
            </a:r>
            <a:endParaRPr b="0" lang="fr-FR" sz="1800" spc="-1" strike="noStrike">
              <a:solidFill>
                <a:srgbClr val="000000"/>
              </a:solidFill>
              <a:latin typeface="Arial"/>
            </a:endParaRPr>
          </a:p>
          <a:p>
            <a:pPr defTabSz="914400">
              <a:lnSpc>
                <a:spcPct val="100000"/>
              </a:lnSpc>
            </a:pPr>
            <a:r>
              <a:rPr b="0" lang="fr-FR" sz="1800" spc="-1" strike="noStrike" u="sng">
                <a:solidFill>
                  <a:srgbClr val="0000ff"/>
                </a:solidFill>
                <a:uFillTx/>
                <a:latin typeface="Marianne"/>
                <a:ea typeface="Times New Roman"/>
                <a:hlinkClick r:id="rId1"/>
              </a:rPr>
              <a:t>https://www.youtube.com/watch?v=_-HKjtJfWE8</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1" lang="fr-FR" sz="1800" spc="-1" strike="noStrike">
                <a:solidFill>
                  <a:schemeClr val="dk1"/>
                </a:solidFill>
                <a:latin typeface="Marianne"/>
                <a:ea typeface="Times New Roman"/>
              </a:rPr>
              <a:t>La Madelon, 1917</a:t>
            </a:r>
            <a:endParaRPr b="0" lang="fr-FR" sz="1800" spc="-1" strike="noStrike">
              <a:solidFill>
                <a:srgbClr val="000000"/>
              </a:solidFill>
              <a:latin typeface="Arial"/>
            </a:endParaRPr>
          </a:p>
          <a:p>
            <a:pPr defTabSz="914400">
              <a:lnSpc>
                <a:spcPct val="100000"/>
              </a:lnSpc>
            </a:pPr>
            <a:r>
              <a:rPr b="0" lang="fr-FR" sz="1800" spc="-1" strike="noStrike" u="sng">
                <a:solidFill>
                  <a:srgbClr val="0000ff"/>
                </a:solidFill>
                <a:uFillTx/>
                <a:latin typeface="Marianne"/>
                <a:ea typeface="Times New Roman"/>
                <a:hlinkClick r:id="rId2"/>
              </a:rPr>
              <a:t>https://www.youtube.com/watch?v=vS2ML_0Ky0M</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1" lang="fr-FR" sz="1800" spc="-1" strike="noStrike">
                <a:solidFill>
                  <a:schemeClr val="dk1"/>
                </a:solidFill>
                <a:latin typeface="Marianne"/>
                <a:ea typeface="Times New Roman"/>
              </a:rPr>
              <a:t>Ma mitrailleuse, 1915</a:t>
            </a:r>
            <a:endParaRPr b="0" lang="fr-FR" sz="1800" spc="-1" strike="noStrike">
              <a:solidFill>
                <a:srgbClr val="000000"/>
              </a:solidFill>
              <a:latin typeface="Arial"/>
            </a:endParaRPr>
          </a:p>
          <a:p>
            <a:pPr defTabSz="914400">
              <a:lnSpc>
                <a:spcPct val="100000"/>
              </a:lnSpc>
            </a:pPr>
            <a:r>
              <a:rPr b="0" lang="fr-FR" sz="1800" spc="-1" strike="noStrike" u="sng">
                <a:solidFill>
                  <a:srgbClr val="0000ff"/>
                </a:solidFill>
                <a:uFillTx/>
                <a:latin typeface="Marianne"/>
                <a:ea typeface="Times New Roman"/>
                <a:hlinkClick r:id="rId3"/>
              </a:rPr>
              <a:t>https://www.youtube.com/watch?v=M-bVCBoFHtE</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sp>
        <p:nvSpPr>
          <p:cNvPr id="157" name="ZoneTexte 3"/>
          <p:cNvSpPr/>
          <p:nvPr/>
        </p:nvSpPr>
        <p:spPr>
          <a:xfrm>
            <a:off x="2672280" y="20016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CHANSON</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ZoneTexte 2"/>
          <p:cNvSpPr/>
          <p:nvPr/>
        </p:nvSpPr>
        <p:spPr>
          <a:xfrm>
            <a:off x="2672280" y="20016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L’ART DES TRANCHEES</a:t>
            </a:r>
            <a:endParaRPr b="0" lang="fr-FR" sz="1800" spc="-1" strike="noStrike">
              <a:solidFill>
                <a:srgbClr val="000000"/>
              </a:solidFill>
              <a:latin typeface="Arial"/>
            </a:endParaRPr>
          </a:p>
        </p:txBody>
      </p:sp>
      <p:sp>
        <p:nvSpPr>
          <p:cNvPr id="159" name="ZoneTexte 3"/>
          <p:cNvSpPr/>
          <p:nvPr/>
        </p:nvSpPr>
        <p:spPr>
          <a:xfrm>
            <a:off x="393840" y="992160"/>
            <a:ext cx="9677160" cy="2975400"/>
          </a:xfrm>
          <a:prstGeom prst="rect">
            <a:avLst/>
          </a:prstGeom>
          <a:noFill/>
          <a:ln w="0">
            <a:noFill/>
          </a:ln>
        </p:spPr>
        <p:style>
          <a:lnRef idx="0"/>
          <a:fillRef idx="0"/>
          <a:effectRef idx="0"/>
          <a:fontRef idx="minor"/>
        </p:style>
        <p:txBody>
          <a:bodyPr lIns="90000" rIns="90000" tIns="45000" bIns="45000" anchor="t">
            <a:spAutoFit/>
          </a:bodyPr>
          <a:p>
            <a:pPr defTabSz="914400">
              <a:lnSpc>
                <a:spcPct val="118000"/>
              </a:lnSpc>
              <a:spcAft>
                <a:spcPts val="601"/>
              </a:spcAft>
            </a:pPr>
            <a:r>
              <a:rPr b="0" lang="fr-FR" sz="1800" spc="-1" strike="noStrike">
                <a:solidFill>
                  <a:srgbClr val="000000"/>
                </a:solidFill>
                <a:latin typeface="Marianne"/>
                <a:ea typeface="Times New Roman"/>
              </a:rPr>
              <a:t>Création artistique pratiqué par des anonymes lors de la Grande guerre qui consistait à détourner un objet militaire en une objet artistique</a:t>
            </a:r>
            <a:endParaRPr b="0" lang="fr-FR" sz="1800" spc="-1" strike="noStrike">
              <a:solidFill>
                <a:srgbClr val="000000"/>
              </a:solidFill>
              <a:latin typeface="Arial"/>
            </a:endParaRPr>
          </a:p>
          <a:p>
            <a:pPr defTabSz="914400">
              <a:lnSpc>
                <a:spcPct val="118000"/>
              </a:lnSpc>
              <a:spcAft>
                <a:spcPts val="601"/>
              </a:spcAft>
            </a:pP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Exposition 1917 au Centre Pompidou Metz : </a:t>
            </a:r>
            <a:r>
              <a:rPr b="0" lang="fr-FR" sz="1800" spc="-1" strike="noStrike" u="sng">
                <a:solidFill>
                  <a:srgbClr val="0000ff"/>
                </a:solidFill>
                <a:uFillTx/>
                <a:latin typeface="Marianne"/>
                <a:ea typeface="Times New Roman"/>
                <a:hlinkClick r:id="rId1"/>
              </a:rPr>
              <a:t>https ://www.centrepompidou.fr/fr/ressources/media/2LtWUcL</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algn="ctr" defTabSz="914400">
              <a:lnSpc>
                <a:spcPct val="118000"/>
              </a:lnSpc>
              <a:spcAft>
                <a:spcPts val="601"/>
              </a:spcAft>
            </a:pPr>
            <a:endParaRPr b="0" lang="fr-F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ZoneTexte 1"/>
          <p:cNvSpPr/>
          <p:nvPr/>
        </p:nvSpPr>
        <p:spPr>
          <a:xfrm>
            <a:off x="622440" y="1343160"/>
            <a:ext cx="6400440" cy="6108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Aft>
                <a:spcPts val="1400"/>
              </a:spcAft>
            </a:pPr>
            <a:r>
              <a:rPr b="1" lang="fr-FR" sz="1800" spc="-1" strike="noStrike">
                <a:solidFill>
                  <a:srgbClr val="000000"/>
                </a:solidFill>
                <a:latin typeface="Marianne"/>
                <a:ea typeface="Times New Roman"/>
              </a:rPr>
              <a:t>Domaines artistiques :</a:t>
            </a:r>
            <a:r>
              <a:rPr b="0" lang="fr-FR" sz="1800" spc="-1" strike="noStrike">
                <a:solidFill>
                  <a:srgbClr val="000000"/>
                </a:solidFill>
                <a:latin typeface="Marianne"/>
                <a:ea typeface="Times New Roman"/>
              </a:rPr>
              <a:t> </a:t>
            </a:r>
            <a:br>
              <a:rPr sz="1800"/>
            </a:br>
            <a:r>
              <a:rPr b="0" lang="fr-FR" sz="1800" spc="-1" strike="noStrike">
                <a:solidFill>
                  <a:srgbClr val="000000"/>
                </a:solidFill>
                <a:latin typeface="Marianne"/>
                <a:ea typeface="Times New Roman"/>
              </a:rPr>
              <a:t>- arts du langage : </a:t>
            </a:r>
            <a:r>
              <a:rPr b="0" i="1" lang="fr-FR" sz="1800" spc="-1" strike="noStrike">
                <a:solidFill>
                  <a:srgbClr val="000000"/>
                </a:solidFill>
                <a:latin typeface="Marianne"/>
                <a:ea typeface="Times New Roman"/>
              </a:rPr>
              <a:t>littérature écrite</a:t>
            </a:r>
            <a:br>
              <a:rPr sz="1800"/>
            </a:br>
            <a:r>
              <a:rPr b="0" lang="fr-FR" sz="1800" spc="-1" strike="noStrike">
                <a:solidFill>
                  <a:srgbClr val="000000"/>
                </a:solidFill>
                <a:latin typeface="Marianne"/>
                <a:ea typeface="Times New Roman"/>
              </a:rPr>
              <a:t>- arts du quotidien : </a:t>
            </a:r>
            <a:r>
              <a:rPr b="0" i="1" lang="fr-FR" sz="1800" spc="-1" strike="noStrike">
                <a:solidFill>
                  <a:srgbClr val="000000"/>
                </a:solidFill>
                <a:latin typeface="Marianne"/>
                <a:ea typeface="Times New Roman"/>
              </a:rPr>
              <a:t>affiches de propagandes, art des tranchées</a:t>
            </a:r>
            <a:br>
              <a:rPr sz="1800"/>
            </a:br>
            <a:r>
              <a:rPr b="0" lang="fr-FR" sz="1800" spc="-1" strike="noStrike">
                <a:solidFill>
                  <a:srgbClr val="000000"/>
                </a:solidFill>
                <a:latin typeface="Marianne"/>
                <a:ea typeface="Times New Roman"/>
              </a:rPr>
              <a:t>- arts du son : </a:t>
            </a:r>
            <a:r>
              <a:rPr b="0" i="1" lang="fr-FR" sz="1800" spc="-1" strike="noStrike">
                <a:solidFill>
                  <a:srgbClr val="000000"/>
                </a:solidFill>
                <a:latin typeface="Marianne"/>
                <a:ea typeface="Times New Roman"/>
              </a:rPr>
              <a:t>musique ...</a:t>
            </a:r>
            <a:br>
              <a:rPr sz="1800"/>
            </a:br>
            <a:r>
              <a:rPr b="0" lang="fr-FR" sz="1800" spc="-1" strike="noStrike">
                <a:solidFill>
                  <a:srgbClr val="000000"/>
                </a:solidFill>
                <a:latin typeface="Marianne"/>
                <a:ea typeface="Times New Roman"/>
              </a:rPr>
              <a:t>- arts du visuel : </a:t>
            </a:r>
            <a:r>
              <a:rPr b="0" i="1" lang="fr-FR" sz="1800" spc="-1" strike="noStrike">
                <a:solidFill>
                  <a:srgbClr val="000000"/>
                </a:solidFill>
                <a:latin typeface="Marianne"/>
                <a:ea typeface="Times New Roman"/>
              </a:rPr>
              <a:t>arts plastiques, BD, cinéma...</a:t>
            </a:r>
            <a:r>
              <a:rPr b="0" lang="fr-FR" sz="1800" spc="-1" strike="noStrike">
                <a:solidFill>
                  <a:srgbClr val="000000"/>
                </a:solidFill>
                <a:latin typeface="Marianne"/>
                <a:ea typeface="Times New Roman"/>
              </a:rPr>
              <a:t>                               </a:t>
            </a:r>
            <a:endParaRPr b="0" lang="fr-FR" sz="1800" spc="-1" strike="noStrike">
              <a:solidFill>
                <a:srgbClr val="000000"/>
              </a:solidFill>
              <a:latin typeface="Arial"/>
            </a:endParaRPr>
          </a:p>
          <a:p>
            <a:pPr defTabSz="914400">
              <a:lnSpc>
                <a:spcPct val="100000"/>
              </a:lnSpc>
              <a:spcAft>
                <a:spcPts val="601"/>
              </a:spcAft>
            </a:pPr>
            <a:r>
              <a:rPr b="1" lang="fr-FR" sz="1800" spc="-1" strike="noStrike">
                <a:solidFill>
                  <a:srgbClr val="000000"/>
                </a:solidFill>
                <a:latin typeface="Marianne"/>
                <a:ea typeface="Times New Roman"/>
              </a:rPr>
              <a:t>Thématiques</a:t>
            </a:r>
            <a:r>
              <a:rPr b="0" lang="fr-FR" sz="1800" spc="-1" strike="noStrike">
                <a:solidFill>
                  <a:srgbClr val="000000"/>
                </a:solidFill>
                <a:latin typeface="Marianne"/>
                <a:ea typeface="Times New Roman"/>
              </a:rPr>
              <a:t> : </a:t>
            </a:r>
            <a:br>
              <a:rPr sz="1800"/>
            </a:br>
            <a:r>
              <a:rPr b="0" lang="fr-FR" sz="1800" spc="-1" strike="noStrike">
                <a:solidFill>
                  <a:srgbClr val="000000"/>
                </a:solidFill>
                <a:latin typeface="Marianne"/>
                <a:ea typeface="Times New Roman"/>
              </a:rPr>
              <a:t>- arts, états et pouvoir</a:t>
            </a:r>
            <a:br>
              <a:rPr sz="1800"/>
            </a:br>
            <a:r>
              <a:rPr b="0" lang="fr-FR" sz="1800" spc="-1" strike="noStrike">
                <a:solidFill>
                  <a:srgbClr val="000000"/>
                </a:solidFill>
                <a:latin typeface="Marianne"/>
                <a:ea typeface="Times New Roman"/>
              </a:rPr>
              <a:t>- arts, techniques et expressions </a:t>
            </a:r>
            <a:br>
              <a:rPr sz="1800"/>
            </a:br>
            <a:r>
              <a:rPr b="0" lang="fr-FR" sz="1800" spc="-1" strike="noStrike">
                <a:solidFill>
                  <a:srgbClr val="000000"/>
                </a:solidFill>
                <a:latin typeface="Marianne"/>
                <a:ea typeface="Times New Roman"/>
              </a:rPr>
              <a:t>- arts, ruptures, continuités </a:t>
            </a:r>
            <a:endParaRPr b="0" lang="fr-FR" sz="1800" spc="-1" strike="noStrike">
              <a:solidFill>
                <a:srgbClr val="000000"/>
              </a:solidFill>
              <a:latin typeface="Arial"/>
            </a:endParaRPr>
          </a:p>
          <a:p>
            <a:pPr defTabSz="914400">
              <a:lnSpc>
                <a:spcPct val="100000"/>
              </a:lnSpc>
              <a:spcAft>
                <a:spcPts val="601"/>
              </a:spcAft>
            </a:pPr>
            <a:endParaRPr b="0" lang="fr-FR" sz="1800" spc="-1" strike="noStrike">
              <a:solidFill>
                <a:srgbClr val="000000"/>
              </a:solidFill>
              <a:latin typeface="Arial"/>
            </a:endParaRPr>
          </a:p>
          <a:p>
            <a:pPr defTabSz="914400">
              <a:lnSpc>
                <a:spcPct val="100000"/>
              </a:lnSpc>
              <a:spcAft>
                <a:spcPts val="601"/>
              </a:spcAft>
            </a:pPr>
            <a:r>
              <a:rPr b="1" lang="fr-FR" sz="1800" spc="-1" strike="noStrike">
                <a:solidFill>
                  <a:srgbClr val="000000"/>
                </a:solidFill>
                <a:latin typeface="Marianne"/>
                <a:ea typeface="Times New Roman"/>
              </a:rPr>
              <a:t>Disciplines concernées :</a:t>
            </a:r>
            <a:endParaRPr b="0" lang="fr-FR" sz="1800" spc="-1" strike="noStrike">
              <a:solidFill>
                <a:srgbClr val="000000"/>
              </a:solidFill>
              <a:latin typeface="Arial"/>
            </a:endParaRPr>
          </a:p>
          <a:p>
            <a:pPr defTabSz="914400">
              <a:lnSpc>
                <a:spcPct val="100000"/>
              </a:lnSpc>
              <a:spcAft>
                <a:spcPts val="601"/>
              </a:spcAft>
            </a:pPr>
            <a:r>
              <a:rPr b="0" lang="fr-FR" sz="1800" spc="-1" strike="noStrike">
                <a:solidFill>
                  <a:srgbClr val="000000"/>
                </a:solidFill>
                <a:latin typeface="Marianne"/>
                <a:ea typeface="Times New Roman"/>
              </a:rPr>
              <a:t>- allemand</a:t>
            </a:r>
            <a:br>
              <a:rPr sz="1800"/>
            </a:br>
            <a:r>
              <a:rPr b="0" lang="fr-FR" sz="1800" spc="-1" strike="noStrike">
                <a:solidFill>
                  <a:srgbClr val="000000"/>
                </a:solidFill>
                <a:latin typeface="Marianne"/>
                <a:ea typeface="Times New Roman"/>
              </a:rPr>
              <a:t>- anglais</a:t>
            </a:r>
            <a:br>
              <a:rPr sz="1800"/>
            </a:br>
            <a:r>
              <a:rPr b="0" lang="fr-FR" sz="1800" spc="-1" strike="noStrike">
                <a:solidFill>
                  <a:srgbClr val="000000"/>
                </a:solidFill>
                <a:latin typeface="Marianne"/>
                <a:ea typeface="Times New Roman"/>
              </a:rPr>
              <a:t>- arts plastiques</a:t>
            </a:r>
            <a:br>
              <a:rPr sz="1800"/>
            </a:br>
            <a:r>
              <a:rPr b="0" lang="fr-FR" sz="1800" spc="-1" strike="noStrike">
                <a:solidFill>
                  <a:srgbClr val="000000"/>
                </a:solidFill>
                <a:latin typeface="Marianne"/>
                <a:ea typeface="Times New Roman"/>
              </a:rPr>
              <a:t>- éducation musicale</a:t>
            </a:r>
            <a:br>
              <a:rPr sz="1800"/>
            </a:br>
            <a:r>
              <a:rPr b="0" lang="fr-FR" sz="1800" spc="-1" strike="noStrike">
                <a:solidFill>
                  <a:srgbClr val="000000"/>
                </a:solidFill>
                <a:latin typeface="Marianne"/>
                <a:ea typeface="Times New Roman"/>
              </a:rPr>
              <a:t>- français</a:t>
            </a:r>
            <a:br>
              <a:rPr sz="1800"/>
            </a:br>
            <a:r>
              <a:rPr b="0" lang="fr-FR" sz="1800" spc="-1" strike="noStrike">
                <a:solidFill>
                  <a:srgbClr val="000000"/>
                </a:solidFill>
                <a:latin typeface="Marianne"/>
                <a:ea typeface="Times New Roman"/>
              </a:rPr>
              <a:t>- histoire géographie</a:t>
            </a:r>
            <a:endParaRPr b="0" lang="fr-FR" sz="1800" spc="-1" strike="noStrike">
              <a:solidFill>
                <a:srgbClr val="000000"/>
              </a:solidFill>
              <a:latin typeface="Arial"/>
            </a:endParaRPr>
          </a:p>
          <a:p>
            <a:pPr defTabSz="914400">
              <a:lnSpc>
                <a:spcPct val="118000"/>
              </a:lnSpc>
              <a:spcAft>
                <a:spcPts val="601"/>
              </a:spcAft>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LA PROPAGANDE</a:t>
            </a:r>
            <a:endParaRPr b="0" lang="fr-FR" sz="1800" spc="-1" strike="noStrike">
              <a:solidFill>
                <a:srgbClr val="000000"/>
              </a:solidFill>
              <a:latin typeface="Arial"/>
            </a:endParaRPr>
          </a:p>
        </p:txBody>
      </p:sp>
      <p:sp>
        <p:nvSpPr>
          <p:cNvPr id="161" name="ZoneTexte 4"/>
          <p:cNvSpPr/>
          <p:nvPr/>
        </p:nvSpPr>
        <p:spPr>
          <a:xfrm>
            <a:off x="355680" y="809640"/>
            <a:ext cx="9981720" cy="13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18000"/>
              </a:lnSpc>
              <a:spcAft>
                <a:spcPts val="601"/>
              </a:spcAft>
            </a:pPr>
            <a:r>
              <a:rPr b="0" lang="fr-FR" sz="1800" spc="-1" strike="noStrike">
                <a:solidFill>
                  <a:srgbClr val="000000"/>
                </a:solidFill>
                <a:latin typeface="Marianne"/>
                <a:ea typeface="Times New Roman"/>
              </a:rPr>
              <a:t>La propagande par le biais d’affiches connait un développement très important avec la Première Guerre mondiale. Elle sert à la fois à solliciter l’engagement de jeunes recrues dans les armées, et à susciter le patriotisme, la confiance et l’implication de la population restée à l’arrière des combats, dans l’effort de guerre.</a:t>
            </a:r>
            <a:endParaRPr b="0" lang="fr-FR" sz="1800" spc="-1" strike="noStrike">
              <a:solidFill>
                <a:srgbClr val="000000"/>
              </a:solidFill>
              <a:latin typeface="Arial"/>
            </a:endParaRPr>
          </a:p>
        </p:txBody>
      </p:sp>
      <p:graphicFrame>
        <p:nvGraphicFramePr>
          <p:cNvPr id="162" name="Tableau 5"/>
          <p:cNvGraphicFramePr/>
          <p:nvPr/>
        </p:nvGraphicFramePr>
        <p:xfrm>
          <a:off x="355680" y="2413800"/>
          <a:ext cx="9981720" cy="5395680"/>
        </p:xfrm>
        <a:graphic>
          <a:graphicData uri="http://schemas.openxmlformats.org/drawingml/2006/table">
            <a:tbl>
              <a:tblPr/>
              <a:tblGrid>
                <a:gridCol w="3327120"/>
                <a:gridCol w="3327120"/>
                <a:gridCol w="3327120"/>
              </a:tblGrid>
              <a:tr h="37080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1" lang="fr-FR" sz="1800" spc="-1" strike="noStrike">
                          <a:solidFill>
                            <a:schemeClr val="dk1"/>
                          </a:solidFill>
                          <a:latin typeface="Marianne"/>
                        </a:rPr>
                        <a:t>Jean-Pierre Auclert, </a:t>
                      </a:r>
                      <a:r>
                        <a:rPr b="1" i="1" lang="fr-FR" sz="1800" spc="-1" strike="noStrike">
                          <a:solidFill>
                            <a:schemeClr val="dk1"/>
                          </a:solidFill>
                          <a:latin typeface="Marianne"/>
                        </a:rPr>
                        <a:t>Baïonnette aux crayons</a:t>
                      </a:r>
                      <a:r>
                        <a:rPr b="1" lang="fr-FR" sz="1800" spc="-1" strike="noStrike">
                          <a:solidFill>
                            <a:schemeClr val="dk1"/>
                          </a:solidFill>
                          <a:latin typeface="Marianne"/>
                        </a:rPr>
                        <a:t>, 2013, </a:t>
                      </a:r>
                      <a:r>
                        <a:rPr b="0" lang="fr-FR" sz="1800" spc="-1" strike="noStrike">
                          <a:solidFill>
                            <a:schemeClr val="dk1"/>
                          </a:solidFill>
                          <a:latin typeface="Marianne"/>
                        </a:rPr>
                        <a:t>Gründ</a:t>
                      </a:r>
                      <a:r>
                        <a:rPr b="1"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Cet ouvrage présente plus de 450 caricatures de France, d'Allemagne et d'Italie, publiées dans des journaux satiriques à l'époque de la Première Guerre mondiale.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1" lang="fr-FR" sz="1800" spc="-1" strike="noStrike">
                          <a:solidFill>
                            <a:schemeClr val="dk1"/>
                          </a:solidFill>
                          <a:latin typeface="Marianne"/>
                        </a:rPr>
                        <a:t>Benjamin Rabier, </a:t>
                      </a:r>
                      <a:r>
                        <a:rPr b="1" i="1" lang="fr-FR" sz="1800" spc="-1" strike="noStrike">
                          <a:solidFill>
                            <a:schemeClr val="dk1"/>
                          </a:solidFill>
                          <a:latin typeface="Marianne"/>
                        </a:rPr>
                        <a:t>Flambeau, Chien de guerre</a:t>
                      </a:r>
                      <a:r>
                        <a:rPr b="1" lang="fr-FR" sz="1800" spc="-1" strike="noStrike">
                          <a:solidFill>
                            <a:schemeClr val="dk1"/>
                          </a:solidFill>
                          <a:latin typeface="Marianne"/>
                        </a:rPr>
                        <a:t>, 1916</a:t>
                      </a:r>
                      <a:r>
                        <a:rPr b="0" lang="fr-FR" sz="1800" spc="-1" strike="noStrike">
                          <a:solidFill>
                            <a:schemeClr val="dk1"/>
                          </a:solidFill>
                          <a:latin typeface="Marianne"/>
                        </a:rPr>
                        <a:t>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r>
                        <a:rPr b="0" lang="fr-FR" sz="1800" spc="-1" strike="noStrike" u="sng">
                          <a:solidFill>
                            <a:schemeClr val="dk1"/>
                          </a:solidFill>
                          <a:uFillTx/>
                          <a:latin typeface="Marianne"/>
                          <a:hlinkClick r:id="rId1"/>
                        </a:rPr>
                        <a:t>https://gallica.bnf.fr/ark:/12148/bpt6k6540085m/f1.image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Propagande patriotique destiné aux enfants.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Benjamin Rabier imagine le personnage de Flambeau, chien de ferme devenu chien de guerre. Vilain et mal-aimé, Flambeau part à la guerre « en amateur » et triomphe toujours de l’ennemi</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63" name="Image 6" descr="Flambeau, chien de guerre / texte et illustrations de Benjamin Rabier - vue 1 - page plat supérieur"/>
          <p:cNvPicPr/>
          <p:nvPr/>
        </p:nvPicPr>
        <p:blipFill>
          <a:blip r:embed="rId2"/>
          <a:stretch/>
        </p:blipFill>
        <p:spPr>
          <a:xfrm>
            <a:off x="546120" y="4314960"/>
            <a:ext cx="2879640" cy="22482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LA PROPAGANDE</a:t>
            </a:r>
            <a:endParaRPr b="0" lang="fr-FR" sz="1800" spc="-1" strike="noStrike">
              <a:solidFill>
                <a:srgbClr val="000000"/>
              </a:solidFill>
              <a:latin typeface="Arial"/>
            </a:endParaRPr>
          </a:p>
        </p:txBody>
      </p:sp>
      <p:graphicFrame>
        <p:nvGraphicFramePr>
          <p:cNvPr id="165" name="Tableau 5"/>
          <p:cNvGraphicFramePr/>
          <p:nvPr/>
        </p:nvGraphicFramePr>
        <p:xfrm>
          <a:off x="388080" y="985320"/>
          <a:ext cx="9981720" cy="6126840"/>
        </p:xfrm>
        <a:graphic>
          <a:graphicData uri="http://schemas.openxmlformats.org/drawingml/2006/table">
            <a:tbl>
              <a:tblPr/>
              <a:tblGrid>
                <a:gridCol w="3327120"/>
                <a:gridCol w="3327120"/>
                <a:gridCol w="3327120"/>
              </a:tblGrid>
              <a:tr h="37080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1" lang="fr-FR" sz="1800" spc="-1" strike="noStrike">
                          <a:solidFill>
                            <a:schemeClr val="dk1"/>
                          </a:solidFill>
                          <a:latin typeface="Marianne"/>
                        </a:rPr>
                        <a:t>James Montgomery Flagg, </a:t>
                      </a:r>
                      <a:r>
                        <a:rPr b="1" i="1" lang="fr-FR" sz="1800" spc="-1" strike="noStrike">
                          <a:solidFill>
                            <a:schemeClr val="dk1"/>
                          </a:solidFill>
                          <a:latin typeface="Marianne"/>
                        </a:rPr>
                        <a:t>I want you for US Army</a:t>
                      </a:r>
                      <a:r>
                        <a:rPr b="1" lang="fr-FR" sz="1800" spc="-1" strike="noStrike">
                          <a:solidFill>
                            <a:schemeClr val="dk1"/>
                          </a:solidFill>
                          <a:latin typeface="Marianne"/>
                        </a:rPr>
                        <a:t>, 1917</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r>
                        <a:rPr b="0" lang="fr-FR" sz="1800" spc="-1" strike="noStrike" u="sng">
                          <a:solidFill>
                            <a:schemeClr val="lt1"/>
                          </a:solidFill>
                          <a:uFillTx/>
                          <a:latin typeface="Marianne"/>
                          <a:hlinkClick r:id="rId1"/>
                        </a:rPr>
                        <a:t>https://histoire-image.org/etudes/i-want-you-u-s-army</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Durant la Première Guerre mondiale, James Montgomery Flagg, réalise pour le gouvernement des Etats-Unis 46 affiches de propagande. En 1917, il adapte une affiche britannique de 1914 d’Alfred Leete, "Your country needs you", représentant Lord Kitchener, Secrétaire d’Etat à la Guerre du Royaume-Uni.</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Le dessin britannique, d’abord publié à la Une du </a:t>
                      </a:r>
                      <a:r>
                        <a:rPr b="0" i="1" lang="fr-FR" sz="1800" spc="-1" strike="noStrike">
                          <a:solidFill>
                            <a:schemeClr val="dk1"/>
                          </a:solidFill>
                          <a:latin typeface="Marianne"/>
                        </a:rPr>
                        <a:t>London Opinion magazine</a:t>
                      </a:r>
                      <a:r>
                        <a:rPr b="0" lang="fr-FR" sz="1800" spc="-1" strike="noStrike">
                          <a:solidFill>
                            <a:schemeClr val="dk1"/>
                          </a:solidFill>
                          <a:latin typeface="Marianne"/>
                        </a:rPr>
                        <a:t> le 5 septembre 1914, a connu un succès tel qu’il a été adapté en affiche par la suite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66" name="Image 7" descr="Affiche &quot;I want you for US Army&quot;"/>
          <p:cNvPicPr/>
          <p:nvPr/>
        </p:nvPicPr>
        <p:blipFill>
          <a:blip r:embed="rId2"/>
          <a:srcRect l="20855" t="0" r="21221" b="2939"/>
          <a:stretch/>
        </p:blipFill>
        <p:spPr>
          <a:xfrm>
            <a:off x="1003320" y="1167480"/>
            <a:ext cx="1931760" cy="2519640"/>
          </a:xfrm>
          <a:prstGeom prst="rect">
            <a:avLst/>
          </a:prstGeom>
          <a:ln w="0">
            <a:noFill/>
          </a:ln>
        </p:spPr>
      </p:pic>
      <p:sp>
        <p:nvSpPr>
          <p:cNvPr id="167" name="ZoneTexte 9"/>
          <p:cNvSpPr/>
          <p:nvPr/>
        </p:nvSpPr>
        <p:spPr>
          <a:xfrm>
            <a:off x="388080" y="5922360"/>
            <a:ext cx="9981720" cy="813240"/>
          </a:xfrm>
          <a:prstGeom prst="rect">
            <a:avLst/>
          </a:prstGeom>
          <a:noFill/>
          <a:ln w="0">
            <a:noFill/>
          </a:ln>
        </p:spPr>
        <p:style>
          <a:lnRef idx="0"/>
          <a:fillRef idx="0"/>
          <a:effectRef idx="0"/>
          <a:fontRef idx="minor"/>
        </p:style>
        <p:txBody>
          <a:bodyPr lIns="90000" rIns="90000" tIns="45000" bIns="45000" anchor="t">
            <a:spAutoFit/>
          </a:bodyPr>
          <a:p>
            <a:pPr defTabSz="914400">
              <a:lnSpc>
                <a:spcPct val="118000"/>
              </a:lnSpc>
              <a:spcAft>
                <a:spcPts val="601"/>
              </a:spcAft>
            </a:pPr>
            <a:r>
              <a:rPr b="0" lang="fr-FR" sz="1800" spc="-1" strike="noStrike">
                <a:solidFill>
                  <a:srgbClr val="000000"/>
                </a:solidFill>
                <a:latin typeface="Marianne"/>
                <a:ea typeface="Times New Roman"/>
              </a:rPr>
              <a:t>Des exemples d’images de propagande analysées</a:t>
            </a:r>
            <a:endParaRPr b="0" lang="fr-FR" sz="1800" spc="-1" strike="noStrike">
              <a:solidFill>
                <a:srgbClr val="000000"/>
              </a:solidFill>
              <a:latin typeface="Arial"/>
            </a:endParaRPr>
          </a:p>
          <a:p>
            <a:pPr defTabSz="914400">
              <a:lnSpc>
                <a:spcPct val="118000"/>
              </a:lnSpc>
              <a:spcAft>
                <a:spcPts val="601"/>
              </a:spcAft>
            </a:pPr>
            <a:r>
              <a:rPr b="0" lang="fr-FR" sz="1800" spc="-1" strike="noStrike" u="sng">
                <a:solidFill>
                  <a:srgbClr val="0000ff"/>
                </a:solidFill>
                <a:uFillTx/>
                <a:latin typeface="Marianne"/>
                <a:ea typeface="Times New Roman"/>
                <a:hlinkClick r:id="rId3"/>
              </a:rPr>
              <a:t>https://histoire-image.org/albums/propagande-caricature-patriotisme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DOCUMENTAIRE</a:t>
            </a:r>
            <a:endParaRPr b="0" lang="fr-FR" sz="1800" spc="-1" strike="noStrike">
              <a:solidFill>
                <a:srgbClr val="000000"/>
              </a:solidFill>
              <a:latin typeface="Arial"/>
            </a:endParaRPr>
          </a:p>
        </p:txBody>
      </p:sp>
      <p:graphicFrame>
        <p:nvGraphicFramePr>
          <p:cNvPr id="169" name="Tableau 3"/>
          <p:cNvGraphicFramePr/>
          <p:nvPr/>
        </p:nvGraphicFramePr>
        <p:xfrm>
          <a:off x="393840" y="885960"/>
          <a:ext cx="9981720" cy="6295320"/>
        </p:xfrm>
        <a:graphic>
          <a:graphicData uri="http://schemas.openxmlformats.org/drawingml/2006/table">
            <a:tbl>
              <a:tblPr/>
              <a:tblGrid>
                <a:gridCol w="4991040"/>
                <a:gridCol w="4991040"/>
              </a:tblGrid>
              <a:tr h="370800">
                <a:tc>
                  <a:txBody>
                    <a:bodyPr anchor="t">
                      <a:noAutofit/>
                    </a:bodyPr>
                    <a:p>
                      <a:pPr>
                        <a:lnSpc>
                          <a:spcPct val="100000"/>
                        </a:lnSpc>
                      </a:pPr>
                      <a:r>
                        <a:rPr b="1" lang="fr-FR" sz="1800" spc="-1" strike="noStrike">
                          <a:solidFill>
                            <a:schemeClr val="dk1"/>
                          </a:solidFill>
                          <a:latin typeface="Marianne"/>
                        </a:rPr>
                        <a:t>Malins McDowell, </a:t>
                      </a:r>
                      <a:r>
                        <a:rPr b="1" i="1" lang="fr-FR" sz="1800" spc="-1" strike="noStrike">
                          <a:solidFill>
                            <a:schemeClr val="dk1"/>
                          </a:solidFill>
                          <a:latin typeface="Marianne"/>
                        </a:rPr>
                        <a:t>La Bataille de la Somme</a:t>
                      </a:r>
                      <a:r>
                        <a:rPr b="1" lang="fr-FR" sz="1800" spc="-1" strike="noStrike">
                          <a:solidFill>
                            <a:schemeClr val="dk1"/>
                          </a:solidFill>
                          <a:latin typeface="Marianne"/>
                        </a:rPr>
                        <a:t> (The Battle of the Somme), 1916</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https://www.dailymotion.com/video/x4jc6u3</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spcAft>
                          <a:spcPts val="601"/>
                        </a:spcAft>
                      </a:pPr>
                      <a:r>
                        <a:rPr b="0" lang="fr-FR" sz="1800" spc="-1" strike="noStrike">
                          <a:solidFill>
                            <a:schemeClr val="dk1"/>
                          </a:solidFill>
                          <a:latin typeface="Marianne"/>
                        </a:rPr>
                        <a:t>Ce film britannique est considéré comme le premier long métrage documentaire sur la guerre. Il montre les soldats en action, en mélangeant des événements réels et des actions reconstituées. L’objectif initial du film était de servir à remonter le moral de l’arrière afin de stimuler la mobilisation mais les images, qui laissent apparaître la violence de la guerre moderne, choquent au contraire. </a:t>
                      </a:r>
                      <a:endParaRPr b="0" lang="fr-FR" sz="1800" spc="-1" strike="noStrike">
                        <a:solidFill>
                          <a:srgbClr val="000000"/>
                        </a:solidFill>
                        <a:latin typeface="Arial"/>
                      </a:endParaRPr>
                    </a:p>
                    <a:p>
                      <a:pPr>
                        <a:lnSpc>
                          <a:spcPct val="100000"/>
                        </a:lnSpc>
                        <a:spcAft>
                          <a:spcPts val="601"/>
                        </a:spcAft>
                      </a:pP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Apocalypse : la première guerre mondiale, </a:t>
                      </a:r>
                      <a:r>
                        <a:rPr b="0" lang="fr-FR" sz="1800" spc="-1" strike="noStrike">
                          <a:solidFill>
                            <a:schemeClr val="dk1"/>
                          </a:solidFill>
                          <a:latin typeface="Marianne"/>
                        </a:rPr>
                        <a:t>France 2 Documentaire de Daniel Costelle et Isabelle Clarke, 2014</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Furie (Avant guerre -Août 1914)</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Peur (Août 1914-Août 1915)</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Enfer (Septembre 1915- Novembre 1916)</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Rage(Février 1917- Septembre 1917)</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Délivrance (Octobre 1917- Juin 1919)</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defTabSz="914400">
                        <a:lnSpc>
                          <a:spcPct val="100000"/>
                        </a:lnSpc>
                        <a:tabLst>
                          <a:tab algn="l" pos="0"/>
                        </a:tabLst>
                      </a:pPr>
                      <a:r>
                        <a:rPr b="1" lang="fr-FR" sz="1800" spc="-1" strike="noStrike">
                          <a:solidFill>
                            <a:schemeClr val="dk1"/>
                          </a:solidFill>
                          <a:latin typeface="Marianne"/>
                        </a:rPr>
                        <a:t>1914-1918-La Grande Guerre en couleurs, </a:t>
                      </a:r>
                      <a:r>
                        <a:rPr b="0" lang="fr-FR" sz="1800" spc="-1" strike="noStrike">
                          <a:solidFill>
                            <a:schemeClr val="dk1"/>
                          </a:solidFill>
                          <a:latin typeface="Marianne"/>
                        </a:rPr>
                        <a:t>Sony et Universal Pictures, 2003</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La catastrophe</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Massacres dans les tranchées</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Du sang dans le ciel</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Les tueurs des mers</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Chaos sur le front Est</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Tactiques et stratégies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DOCUMENTAIRE</a:t>
            </a:r>
            <a:endParaRPr b="0" lang="fr-FR" sz="1800" spc="-1" strike="noStrike">
              <a:solidFill>
                <a:srgbClr val="000000"/>
              </a:solidFill>
              <a:latin typeface="Arial"/>
            </a:endParaRPr>
          </a:p>
        </p:txBody>
      </p:sp>
      <p:graphicFrame>
        <p:nvGraphicFramePr>
          <p:cNvPr id="171" name="Tableau 3"/>
          <p:cNvGraphicFramePr/>
          <p:nvPr/>
        </p:nvGraphicFramePr>
        <p:xfrm>
          <a:off x="393840" y="885960"/>
          <a:ext cx="9981720" cy="2749320"/>
        </p:xfrm>
        <a:graphic>
          <a:graphicData uri="http://schemas.openxmlformats.org/drawingml/2006/table">
            <a:tbl>
              <a:tblPr/>
              <a:tblGrid>
                <a:gridCol w="4913640"/>
                <a:gridCol w="5068440"/>
              </a:tblGrid>
              <a:tr h="370800">
                <a:tc>
                  <a:txBody>
                    <a:bodyPr anchor="t">
                      <a:noAutofit/>
                    </a:bodyPr>
                    <a:p>
                      <a:pPr defTabSz="914400">
                        <a:lnSpc>
                          <a:spcPct val="100000"/>
                        </a:lnSpc>
                        <a:tabLst>
                          <a:tab algn="l" pos="0"/>
                        </a:tabLst>
                      </a:pPr>
                      <a:r>
                        <a:rPr b="1" lang="fr-FR" sz="1800" spc="-1" strike="noStrike">
                          <a:solidFill>
                            <a:schemeClr val="dk1"/>
                          </a:solidFill>
                          <a:latin typeface="Marianne"/>
                        </a:rPr>
                        <a:t>La première guerre mondiale</a:t>
                      </a:r>
                      <a:r>
                        <a:rPr b="0" lang="fr-FR" sz="1800" spc="-1" strike="noStrike">
                          <a:solidFill>
                            <a:schemeClr val="dk1"/>
                          </a:solidFill>
                          <a:latin typeface="Marianne"/>
                        </a:rPr>
                        <a:t>, France 5, 2003</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0" lang="fr-FR" sz="1800" spc="-1" strike="noStrike">
                          <a:solidFill>
                            <a:schemeClr val="dk1"/>
                          </a:solidFill>
                          <a:latin typeface="Marianne"/>
                        </a:rPr>
                        <a:t>La guerre globale</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Sur tous les fronts</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Du patriotisme à l'épuisement</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Une guerre sans fin</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1914-1918-Le grand tournant, </a:t>
                      </a:r>
                      <a:r>
                        <a:rPr b="0" lang="fr-FR" sz="1800" spc="-1" strike="noStrike">
                          <a:solidFill>
                            <a:schemeClr val="dk1"/>
                          </a:solidFill>
                          <a:latin typeface="Marianne"/>
                        </a:rPr>
                        <a:t>France 5, 2005</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1914-1918 : Mourir à Verdun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1" lang="fr-FR" sz="1800" spc="-1" strike="noStrike">
                          <a:solidFill>
                            <a:schemeClr val="dk1"/>
                          </a:solidFill>
                          <a:latin typeface="Marianne"/>
                        </a:rPr>
                        <a:t>La guerre 1914-1918</a:t>
                      </a:r>
                      <a:r>
                        <a:rPr b="0" lang="fr-FR" sz="1800" spc="-1" strike="noStrike">
                          <a:solidFill>
                            <a:schemeClr val="dk1"/>
                          </a:solidFill>
                          <a:latin typeface="Marianne"/>
                        </a:rPr>
                        <a:t>, C’est pas sorcier, 1999</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ZoneTexte 2"/>
          <p:cNvSpPr/>
          <p:nvPr/>
        </p:nvSpPr>
        <p:spPr>
          <a:xfrm>
            <a:off x="393840" y="184320"/>
            <a:ext cx="998172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SITOGRAPHIE</a:t>
            </a:r>
            <a:endParaRPr b="0" lang="fr-FR" sz="1800" spc="-1" strike="noStrike">
              <a:solidFill>
                <a:srgbClr val="000000"/>
              </a:solidFill>
              <a:latin typeface="Arial"/>
            </a:endParaRPr>
          </a:p>
        </p:txBody>
      </p:sp>
      <p:graphicFrame>
        <p:nvGraphicFramePr>
          <p:cNvPr id="173" name="Tableau 3"/>
          <p:cNvGraphicFramePr/>
          <p:nvPr/>
        </p:nvGraphicFramePr>
        <p:xfrm>
          <a:off x="393840" y="885960"/>
          <a:ext cx="9981720" cy="1483200"/>
        </p:xfrm>
        <a:graphic>
          <a:graphicData uri="http://schemas.openxmlformats.org/drawingml/2006/table">
            <a:tbl>
              <a:tblPr/>
              <a:tblGrid>
                <a:gridCol w="4913640"/>
                <a:gridCol w="5068440"/>
              </a:tblGrid>
              <a:tr h="370800">
                <a:tc>
                  <a:txBody>
                    <a:bodyPr anchor="t">
                      <a:noAutofit/>
                    </a:bodyPr>
                    <a:p>
                      <a:pPr>
                        <a:lnSpc>
                          <a:spcPct val="100000"/>
                        </a:lnSpc>
                      </a:pPr>
                      <a:r>
                        <a:rPr b="0" lang="fr-FR" sz="1800" spc="-1" strike="noStrike">
                          <a:solidFill>
                            <a:schemeClr val="dk1"/>
                          </a:solidFill>
                          <a:latin typeface="Marianne"/>
                        </a:rPr>
                        <a:t>Archives des armées- Paris</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00000"/>
                        </a:lnSpc>
                      </a:pPr>
                      <a:r>
                        <a:rPr b="0" lang="fr-FR" sz="1800" spc="-1" strike="noStrike" u="sng">
                          <a:solidFill>
                            <a:schemeClr val="lt1"/>
                          </a:solidFill>
                          <a:uFillTx/>
                          <a:latin typeface="Marianne"/>
                          <a:hlinkClick r:id="rId1"/>
                        </a:rPr>
                        <a:t>http://www.ecpad.fr/</a:t>
                      </a:r>
                      <a:r>
                        <a:rPr b="0" lang="fr-FR" sz="1800" spc="-1" strike="noStrike">
                          <a:solidFill>
                            <a:schemeClr val="lt1"/>
                          </a:solidFill>
                          <a:latin typeface="Marianne"/>
                        </a:rPr>
                        <a:t> </a:t>
                      </a:r>
                      <a:endParaRPr b="0" lang="fr-FR" sz="18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0" lang="fr-FR" sz="1800" spc="-1" strike="noStrike">
                          <a:solidFill>
                            <a:schemeClr val="dk1"/>
                          </a:solidFill>
                          <a:latin typeface="Marianne"/>
                        </a:rPr>
                        <a:t>Historial de la Grande Guerre-Péronne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u="sng">
                          <a:solidFill>
                            <a:schemeClr val="dk1"/>
                          </a:solidFill>
                          <a:uFillTx/>
                          <a:latin typeface="Marianne"/>
                          <a:hlinkClick r:id="rId2"/>
                        </a:rPr>
                        <a:t>http://www.historial.org/</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0" lang="fr-FR" sz="1800" spc="-1" strike="noStrike">
                          <a:solidFill>
                            <a:schemeClr val="dk1"/>
                          </a:solidFill>
                          <a:latin typeface="Marianne"/>
                        </a:rPr>
                        <a:t>Mémorial de Verdun</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u="sng">
                          <a:solidFill>
                            <a:schemeClr val="dk1"/>
                          </a:solidFill>
                          <a:uFillTx/>
                          <a:latin typeface="Marianne"/>
                          <a:hlinkClick r:id="rId3"/>
                        </a:rPr>
                        <a:t>http://www.memorial-de-verdun.fr/</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pPr>
                        <a:lnSpc>
                          <a:spcPct val="100000"/>
                        </a:lnSpc>
                      </a:pPr>
                      <a:r>
                        <a:rPr b="0" lang="fr-FR" sz="1800" spc="-1" strike="noStrike">
                          <a:solidFill>
                            <a:schemeClr val="dk1"/>
                          </a:solidFill>
                          <a:latin typeface="Marianne"/>
                        </a:rPr>
                        <a:t>Mémorial de l'armistice de Compiègne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u="sng">
                          <a:solidFill>
                            <a:schemeClr val="dk1"/>
                          </a:solidFill>
                          <a:uFillTx/>
                          <a:latin typeface="Marianne"/>
                          <a:hlinkClick r:id="rId4"/>
                        </a:rPr>
                        <a:t>http://www.musee-armistice-14-18.fr/</a:t>
                      </a:r>
                      <a:r>
                        <a:rPr b="0" lang="fr-FR" sz="1800" spc="-1" strike="noStrike">
                          <a:solidFill>
                            <a:schemeClr val="dk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
        <p:nvSpPr>
          <p:cNvPr id="174" name="ZoneTexte 4"/>
          <p:cNvSpPr/>
          <p:nvPr/>
        </p:nvSpPr>
        <p:spPr>
          <a:xfrm>
            <a:off x="5027400" y="6372360"/>
            <a:ext cx="5348160" cy="66924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18000"/>
              </a:lnSpc>
              <a:spcAft>
                <a:spcPts val="601"/>
              </a:spcAft>
            </a:pPr>
            <a:r>
              <a:rPr b="0" lang="fr-FR" sz="1400" spc="-1" strike="noStrike">
                <a:solidFill>
                  <a:srgbClr val="000000"/>
                </a:solidFill>
                <a:latin typeface="Marianne"/>
                <a:ea typeface="Times New Roman"/>
              </a:rPr>
              <a:t>Alexandra Planquais </a:t>
            </a:r>
            <a:endParaRPr b="0" lang="fr-FR" sz="1400" spc="-1" strike="noStrike">
              <a:solidFill>
                <a:srgbClr val="000000"/>
              </a:solidFill>
              <a:latin typeface="Arial"/>
            </a:endParaRPr>
          </a:p>
          <a:p>
            <a:pPr algn="r" defTabSz="914400">
              <a:lnSpc>
                <a:spcPct val="118000"/>
              </a:lnSpc>
              <a:spcAft>
                <a:spcPts val="601"/>
              </a:spcAft>
            </a:pPr>
            <a:r>
              <a:rPr b="0" lang="fr-FR" sz="1400" spc="-1" strike="noStrike">
                <a:solidFill>
                  <a:srgbClr val="000000"/>
                </a:solidFill>
                <a:latin typeface="Marianne"/>
                <a:ea typeface="Times New Roman"/>
              </a:rPr>
              <a:t>pour le pôle de compétence Histoire des arts</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ZoneTexte 2"/>
          <p:cNvSpPr/>
          <p:nvPr/>
        </p:nvSpPr>
        <p:spPr>
          <a:xfrm>
            <a:off x="355680" y="276120"/>
            <a:ext cx="9981720" cy="6476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LA GLORIFICATION DE LA GUERRE </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 </a:t>
            </a:r>
            <a:endParaRPr b="0" lang="fr-FR" sz="1800" spc="-1" strike="noStrike">
              <a:solidFill>
                <a:srgbClr val="000000"/>
              </a:solidFill>
              <a:latin typeface="Arial"/>
            </a:endParaRPr>
          </a:p>
          <a:p>
            <a:pPr defTabSz="914400">
              <a:lnSpc>
                <a:spcPct val="118000"/>
              </a:lnSpc>
              <a:spcAft>
                <a:spcPts val="601"/>
              </a:spcAft>
            </a:pPr>
            <a:r>
              <a:rPr b="1" lang="fr-FR" sz="1800" spc="-1" strike="noStrike">
                <a:solidFill>
                  <a:srgbClr val="000000"/>
                </a:solidFill>
                <a:latin typeface="Marianne"/>
                <a:ea typeface="Times New Roman"/>
              </a:rPr>
              <a:t>Le futurisme italien </a:t>
            </a:r>
            <a:r>
              <a:rPr b="0" lang="fr-FR" sz="1800" spc="-1" strike="noStrike">
                <a:solidFill>
                  <a:srgbClr val="000000"/>
                </a:solidFill>
                <a:latin typeface="Marianne"/>
                <a:ea typeface="Times New Roman"/>
              </a:rPr>
              <a:t>allie une vision radicale de refondation de la société à un total renouvellement artistique. Le manifeste de Marinetti de Janvier 1909 pose en onze points le programme d’une véritable révolution culturelle.  </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Pour Marinetti, l’histoire ne s’exprime que par la violence. La violence picturale devient synonyme du dynamisme d’un peuple, tandis que la modération des couleurs et des sujets renvoie à la vieillesse et à la mort. </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Les formules fracassantes et provocatrices condamnent le culte des chefs-d’œuvre et des musées : </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 </a:t>
            </a:r>
            <a:r>
              <a:rPr b="0" i="1" lang="fr-FR" sz="1800" spc="-1" strike="noStrike">
                <a:solidFill>
                  <a:srgbClr val="000000"/>
                </a:solidFill>
                <a:latin typeface="Marianne"/>
                <a:ea typeface="Times New Roman"/>
              </a:rPr>
              <a:t>Il n’y a plus de beauté que dans la lutte. Pas de chef d’œuvre sans caractère agressif. La poésie doit être un assaut violent contre les forces inconnues, pour les sommer de se coucher devant l’homme </a:t>
            </a:r>
            <a:r>
              <a:rPr b="0" lang="fr-FR" sz="1800" spc="-1" strike="noStrike">
                <a:solidFill>
                  <a:srgbClr val="000000"/>
                </a:solidFill>
                <a:latin typeface="Marianne"/>
                <a:ea typeface="Times New Roman"/>
              </a:rPr>
              <a:t>».  </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Les œuvres des futuristes italiens glorifient la guerre et le combat.  Ils se font entendre aussi pour l’intervention de l’France dans la guerre.</a:t>
            </a:r>
            <a:endParaRPr b="0" lang="fr-FR" sz="1800" spc="-1" strike="noStrike">
              <a:solidFill>
                <a:srgbClr val="000000"/>
              </a:solidFill>
              <a:latin typeface="Arial"/>
            </a:endParaRPr>
          </a:p>
          <a:p>
            <a:pPr defTabSz="914400">
              <a:lnSpc>
                <a:spcPct val="118000"/>
              </a:lnSpc>
              <a:spcAft>
                <a:spcPts val="601"/>
              </a:spcAft>
            </a:pPr>
            <a:r>
              <a:rPr b="0" lang="fr-FR" sz="1800" spc="-1" strike="noStrike">
                <a:solidFill>
                  <a:srgbClr val="000000"/>
                </a:solidFill>
                <a:latin typeface="Marianne"/>
                <a:ea typeface="Times New Roman"/>
              </a:rPr>
              <a:t>“</a:t>
            </a:r>
            <a:r>
              <a:rPr b="0" i="1" lang="fr-FR" sz="1800" spc="-1" strike="noStrike">
                <a:solidFill>
                  <a:srgbClr val="000000"/>
                </a:solidFill>
                <a:latin typeface="Marianne"/>
                <a:ea typeface="Times New Roman"/>
              </a:rPr>
              <a:t>Nous voulons glorifier la guerre, seule hygiène du monde, le militarisme, le patriotisme, le geste destructeur des anarchistes, les belles idées qui tuent et le mépris de la femme…”</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83" name="Tableau 1"/>
          <p:cNvGraphicFramePr/>
          <p:nvPr/>
        </p:nvGraphicFramePr>
        <p:xfrm>
          <a:off x="165240" y="1405080"/>
          <a:ext cx="10362960" cy="5415480"/>
        </p:xfrm>
        <a:graphic>
          <a:graphicData uri="http://schemas.openxmlformats.org/drawingml/2006/table">
            <a:tbl>
              <a:tblPr/>
              <a:tblGrid>
                <a:gridCol w="3454200"/>
                <a:gridCol w="3454200"/>
                <a:gridCol w="3454200"/>
              </a:tblGrid>
              <a:tr h="26377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Boccioni, </a:t>
                      </a:r>
                      <a:r>
                        <a:rPr b="1" i="1" lang="fr-FR" sz="1800" spc="-1" strike="noStrike">
                          <a:solidFill>
                            <a:schemeClr val="dk1"/>
                          </a:solidFill>
                          <a:latin typeface="Marianne"/>
                        </a:rPr>
                        <a:t>La charge des lanciers</a:t>
                      </a:r>
                      <a:r>
                        <a:rPr b="1" lang="fr-FR" sz="1800" spc="-1" strike="noStrike">
                          <a:solidFill>
                            <a:schemeClr val="dk1"/>
                          </a:solidFill>
                          <a:latin typeface="Marianne"/>
                        </a:rPr>
                        <a:t>, 1914 – 15, </a:t>
                      </a:r>
                      <a:r>
                        <a:rPr b="0" lang="fr-FR" sz="1800" spc="-1" strike="noStrike">
                          <a:solidFill>
                            <a:schemeClr val="dk1"/>
                          </a:solidFill>
                          <a:latin typeface="Marianne"/>
                        </a:rPr>
                        <a:t>technique mixte </a:t>
                      </a:r>
                      <a:r>
                        <a:rPr b="0" i="1" lang="fr-FR" sz="1800" spc="-1" strike="noStrike">
                          <a:solidFill>
                            <a:schemeClr val="dk1"/>
                          </a:solidFill>
                          <a:latin typeface="Marianne"/>
                        </a:rPr>
                        <a:t>(</a:t>
                      </a:r>
                      <a:r>
                        <a:rPr b="0" lang="fr-FR" sz="1800" spc="-1" strike="noStrike">
                          <a:solidFill>
                            <a:schemeClr val="dk1"/>
                          </a:solidFill>
                          <a:latin typeface="Marianne"/>
                        </a:rPr>
                        <a:t>gouache, crayon, encre, papier collé), 35x50cm</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://artsandculture.google.com/asset/</a:t>
                      </a:r>
                      <a:r>
                        <a:rPr b="0" lang="fr-FR" sz="1800" spc="-1" strike="noStrike" u="sng">
                          <a:solidFill>
                            <a:schemeClr val="lt1"/>
                          </a:solidFill>
                          <a:uFillTx/>
                          <a:latin typeface="Marianne"/>
                          <a:hlinkClick r:id="rId2"/>
                        </a:rPr>
                        <a:t>carica</a:t>
                      </a:r>
                      <a:r>
                        <a:rPr b="0" lang="fr-FR" sz="1800" spc="-1" strike="noStrike" u="sng">
                          <a:solidFill>
                            <a:schemeClr val="lt1"/>
                          </a:solidFill>
                          <a:uFillTx/>
                          <a:latin typeface="Marianne"/>
                          <a:hlinkClick r:id="rId3"/>
                        </a:rPr>
                        <a:t>-di-</a:t>
                      </a:r>
                      <a:r>
                        <a:rPr b="0" lang="fr-FR" sz="1800" spc="-1" strike="noStrike" u="sng">
                          <a:solidFill>
                            <a:schemeClr val="lt1"/>
                          </a:solidFill>
                          <a:uFillTx/>
                          <a:latin typeface="Marianne"/>
                          <a:hlinkClick r:id="rId4"/>
                        </a:rPr>
                        <a:t>lancieri</a:t>
                      </a:r>
                      <a:r>
                        <a:rPr b="0" lang="fr-FR" sz="1800" spc="-1" strike="noStrike" u="sng">
                          <a:solidFill>
                            <a:schemeClr val="lt1"/>
                          </a:solidFill>
                          <a:uFillTx/>
                          <a:latin typeface="Marianne"/>
                          <a:hlinkClick r:id="rId5"/>
                        </a:rPr>
                        <a:t>/XQG0gxf0Uo7eAw ?hl=</a:t>
                      </a:r>
                      <a:r>
                        <a:rPr b="0" lang="fr-FR" sz="1800" spc="-1" strike="noStrike" u="sng">
                          <a:solidFill>
                            <a:schemeClr val="lt1"/>
                          </a:solidFill>
                          <a:uFillTx/>
                          <a:latin typeface="Marianne"/>
                          <a:hlinkClick r:id="rId6"/>
                        </a:rPr>
                        <a:t>fr</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La guerre est mise en scène et fantasmée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55744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tabLst>
                          <a:tab algn="l" pos="0"/>
                        </a:tabLst>
                      </a:pPr>
                      <a:r>
                        <a:rPr b="1" lang="fr-FR" sz="1800" spc="-1" strike="noStrike">
                          <a:solidFill>
                            <a:schemeClr val="dk1"/>
                          </a:solidFill>
                          <a:latin typeface="Marianne"/>
                        </a:rPr>
                        <a:t>Gino Severini, </a:t>
                      </a:r>
                      <a:r>
                        <a:rPr b="1" i="1" lang="fr-FR" sz="1800" spc="-1" strike="noStrike">
                          <a:solidFill>
                            <a:schemeClr val="dk1"/>
                          </a:solidFill>
                          <a:latin typeface="Marianne"/>
                        </a:rPr>
                        <a:t>Canon en action</a:t>
                      </a:r>
                      <a:r>
                        <a:rPr b="1" lang="fr-FR" sz="1800" spc="-1" strike="noStrike">
                          <a:solidFill>
                            <a:schemeClr val="dk1"/>
                          </a:solidFill>
                          <a:latin typeface="Marianne"/>
                        </a:rPr>
                        <a:t>, 1915</a:t>
                      </a:r>
                      <a:r>
                        <a:rPr b="0" lang="fr-FR" sz="1800" spc="-1" strike="noStrike">
                          <a:solidFill>
                            <a:schemeClr val="dk1"/>
                          </a:solidFill>
                          <a:latin typeface="Marianne"/>
                        </a:rPr>
                        <a:t>, huile sur toile, 50 x 61 cm Cologne, Musée Ludwig</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pPr>
                      <a:r>
                        <a:rPr b="0" lang="fr-FR" sz="1800" spc="-1" strike="noStrike">
                          <a:solidFill>
                            <a:schemeClr val="dk1"/>
                          </a:solidFill>
                          <a:latin typeface="Marianne"/>
                        </a:rPr>
                        <a:t>Severini introduit le mot et l’onomatopée pour transcrire la sensation de vacarme. Il glisse ainsi vers une peinture-poème. Le tableau est à lire autant qu’à regarder</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84" name="Image 2" descr=""/>
          <p:cNvPicPr/>
          <p:nvPr/>
        </p:nvPicPr>
        <p:blipFill>
          <a:blip r:embed="rId7"/>
          <a:stretch/>
        </p:blipFill>
        <p:spPr>
          <a:xfrm>
            <a:off x="469800" y="1612440"/>
            <a:ext cx="2879640" cy="1919520"/>
          </a:xfrm>
          <a:prstGeom prst="rect">
            <a:avLst/>
          </a:prstGeom>
          <a:ln w="0">
            <a:noFill/>
          </a:ln>
        </p:spPr>
      </p:pic>
      <p:pic>
        <p:nvPicPr>
          <p:cNvPr id="85" name="Image 3" descr=""/>
          <p:cNvPicPr/>
          <p:nvPr/>
        </p:nvPicPr>
        <p:blipFill>
          <a:blip r:embed="rId8"/>
          <a:stretch/>
        </p:blipFill>
        <p:spPr>
          <a:xfrm>
            <a:off x="489960" y="4070880"/>
            <a:ext cx="2879640" cy="2359080"/>
          </a:xfrm>
          <a:prstGeom prst="rect">
            <a:avLst/>
          </a:prstGeom>
          <a:ln w="0">
            <a:noFill/>
          </a:ln>
        </p:spPr>
      </p:pic>
      <p:sp>
        <p:nvSpPr>
          <p:cNvPr id="86" name="ZoneTexte 5"/>
          <p:cNvSpPr/>
          <p:nvPr/>
        </p:nvSpPr>
        <p:spPr>
          <a:xfrm>
            <a:off x="2451240" y="276120"/>
            <a:ext cx="5348160" cy="41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LA GLORIFICATION DE LA GUERRE </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ZoneTexte 1"/>
          <p:cNvSpPr/>
          <p:nvPr/>
        </p:nvSpPr>
        <p:spPr>
          <a:xfrm>
            <a:off x="1155600" y="200160"/>
            <a:ext cx="9295920" cy="1487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LES COMMANDES : </a:t>
            </a:r>
            <a:r>
              <a:rPr b="1" lang="en-US" sz="1800" spc="-1" strike="noStrike">
                <a:solidFill>
                  <a:srgbClr val="000000"/>
                </a:solidFill>
                <a:latin typeface="Marianne"/>
                <a:ea typeface="Times New Roman"/>
              </a:rPr>
              <a:t>Peintres britanniques envoyés en France comme artistes aux armées</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Les missionnés furent envoyés en zone de combat pour témoigner</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graphicFrame>
        <p:nvGraphicFramePr>
          <p:cNvPr id="88" name="Tableau 2"/>
          <p:cNvGraphicFramePr/>
          <p:nvPr/>
        </p:nvGraphicFramePr>
        <p:xfrm>
          <a:off x="241200" y="1085400"/>
          <a:ext cx="10210320" cy="7315920"/>
        </p:xfrm>
        <a:graphic>
          <a:graphicData uri="http://schemas.openxmlformats.org/drawingml/2006/table">
            <a:tbl>
              <a:tblPr/>
              <a:tblGrid>
                <a:gridCol w="3403440"/>
                <a:gridCol w="3403440"/>
                <a:gridCol w="3403440"/>
              </a:tblGrid>
              <a:tr h="19447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pPr>
                      <a:r>
                        <a:rPr b="1" lang="en-US" sz="1800" spc="-1" strike="noStrike">
                          <a:solidFill>
                            <a:schemeClr val="dk1"/>
                          </a:solidFill>
                          <a:latin typeface="Marianne"/>
                        </a:rPr>
                        <a:t>Paul Nash, </a:t>
                      </a:r>
                      <a:r>
                        <a:rPr b="1" i="1" lang="en-US" sz="1800" spc="-1" strike="noStrike">
                          <a:solidFill>
                            <a:schemeClr val="dk1"/>
                          </a:solidFill>
                          <a:latin typeface="Marianne"/>
                        </a:rPr>
                        <a:t>the Menin Road</a:t>
                      </a:r>
                      <a:r>
                        <a:rPr b="1" lang="en-US" sz="1800" spc="-1" strike="noStrike">
                          <a:solidFill>
                            <a:schemeClr val="dk1"/>
                          </a:solidFill>
                          <a:latin typeface="Marianne"/>
                        </a:rPr>
                        <a:t> , 1919, </a:t>
                      </a:r>
                      <a:r>
                        <a:rPr b="0" lang="fr-FR" sz="1800" spc="-1" strike="noStrike">
                          <a:solidFill>
                            <a:schemeClr val="dk1"/>
                          </a:solidFill>
                          <a:latin typeface="Marianne"/>
                        </a:rPr>
                        <a:t>182 x 317 cm , Imperial War Museum Londres</a:t>
                      </a:r>
                      <a:endParaRPr b="0" lang="fr-FR" sz="1800" spc="-1" strike="noStrike">
                        <a:solidFill>
                          <a:srgbClr val="000000"/>
                        </a:solidFill>
                        <a:latin typeface="Arial"/>
                      </a:endParaRPr>
                    </a:p>
                    <a:p>
                      <a:pPr>
                        <a:lnSpc>
                          <a:spcPct val="100000"/>
                        </a:lnSpc>
                      </a:pPr>
                      <a:r>
                        <a:rPr b="1" lang="en-US"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en-US" sz="1800" spc="-1" strike="noStrike" u="sng">
                          <a:solidFill>
                            <a:schemeClr val="lt1"/>
                          </a:solidFill>
                          <a:uFillTx/>
                          <a:latin typeface="Marianne"/>
                          <a:hlinkClick r:id="rId1"/>
                        </a:rPr>
                        <a:t>https://www.iwm.org.uk/collections/item/object/20087</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pPr>
                      <a:r>
                        <a:rPr b="0" lang="fr-FR" sz="1800" spc="-1" strike="noStrike">
                          <a:solidFill>
                            <a:schemeClr val="dk1"/>
                          </a:solidFill>
                          <a:latin typeface="Marianne"/>
                        </a:rPr>
                        <a:t>Son oeuvre témoigne de la violence extrême des destructions, dans des terrains humides, dans des bois avec des troncs coupés, déchiquetés ou autour de ville détruite.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33188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pPr>
                      <a:r>
                        <a:rPr b="1" lang="en-US" sz="1800" spc="-1" strike="noStrike">
                          <a:solidFill>
                            <a:schemeClr val="dk1"/>
                          </a:solidFill>
                          <a:latin typeface="Marianne"/>
                        </a:rPr>
                        <a:t>John Nash, </a:t>
                      </a:r>
                      <a:r>
                        <a:rPr b="1" i="1" lang="en-US" sz="1800" spc="-1" strike="noStrike">
                          <a:solidFill>
                            <a:schemeClr val="dk1"/>
                          </a:solidFill>
                          <a:latin typeface="Marianne"/>
                        </a:rPr>
                        <a:t>Over the Top</a:t>
                      </a:r>
                      <a:r>
                        <a:rPr b="1" lang="en-US" sz="1800" spc="-1" strike="noStrike">
                          <a:solidFill>
                            <a:schemeClr val="dk1"/>
                          </a:solidFill>
                          <a:latin typeface="Marianne"/>
                        </a:rPr>
                        <a:t>, </a:t>
                      </a:r>
                      <a:r>
                        <a:rPr b="0" lang="en-US" sz="1800" spc="-1" strike="noStrike">
                          <a:solidFill>
                            <a:schemeClr val="dk1"/>
                          </a:solidFill>
                          <a:latin typeface="Marianne"/>
                        </a:rPr>
                        <a:t>huile sur toile, 79,4 x 107,3 cm, </a:t>
                      </a:r>
                      <a:r>
                        <a:rPr b="0" lang="fr-FR" sz="1800" spc="-1" strike="noStrike">
                          <a:solidFill>
                            <a:schemeClr val="dk1"/>
                          </a:solidFill>
                          <a:latin typeface="Marianne"/>
                        </a:rPr>
                        <a:t>Imperial War Museum Londres</a:t>
                      </a:r>
                      <a:endParaRPr b="0" lang="fr-FR" sz="1800" spc="-1" strike="noStrike">
                        <a:solidFill>
                          <a:srgbClr val="000000"/>
                        </a:solidFill>
                        <a:latin typeface="Arial"/>
                      </a:endParaRPr>
                    </a:p>
                    <a:p>
                      <a:pPr>
                        <a:lnSpc>
                          <a:spcPct val="100000"/>
                        </a:lnSpc>
                      </a:pPr>
                      <a:r>
                        <a:rPr b="0" lang="en-US"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en-US" sz="1800" spc="-1" strike="noStrike" u="sng">
                          <a:solidFill>
                            <a:schemeClr val="dk1"/>
                          </a:solidFill>
                          <a:uFillTx/>
                          <a:latin typeface="Marianne"/>
                          <a:hlinkClick r:id="rId2"/>
                        </a:rPr>
                        <a:t>https://www.iwm.org.uk/collections/item/object/20015</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pPr>
                      <a:r>
                        <a:rPr b="0" lang="fr-FR" sz="1800" spc="-1" strike="noStrike">
                          <a:solidFill>
                            <a:schemeClr val="dk1"/>
                          </a:solidFill>
                          <a:latin typeface="Marianne"/>
                        </a:rPr>
                        <a:t>Il peint une attaque près de Cambrai. Sur 80 hommes, 68 furent tués ou blessés dans les premières minutes. Il fut l’un des douze épargnés par les obus. L’oeuvre révèle l’absurdité de l’offensive à découvert et la certitude de ne pas en revenir vivant. Il écrira dans une lettre : « </a:t>
                      </a:r>
                      <a:r>
                        <a:rPr b="0" i="1" lang="fr-FR" sz="1800" spc="-1" strike="noStrike">
                          <a:solidFill>
                            <a:schemeClr val="dk1"/>
                          </a:solidFill>
                          <a:latin typeface="Marianne"/>
                        </a:rPr>
                        <a:t>Il faisait un froid de canard et nous étions des cibles faciles sur la neige et en pleine lumière</a:t>
                      </a:r>
                      <a:r>
                        <a:rPr b="0" lang="fr-FR" sz="1800" spc="-1" strike="noStrike">
                          <a:solidFill>
                            <a:schemeClr val="dk1"/>
                          </a:solidFill>
                          <a:latin typeface="Marianne"/>
                        </a:rPr>
                        <a:t> ».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Avec ce tableau, John Nash rend hommage à ses compagnons disparus.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89" name="Image 3" descr=""/>
          <p:cNvPicPr/>
          <p:nvPr/>
        </p:nvPicPr>
        <p:blipFill>
          <a:blip r:embed="rId3"/>
          <a:stretch/>
        </p:blipFill>
        <p:spPr>
          <a:xfrm>
            <a:off x="546120" y="1190520"/>
            <a:ext cx="2879640" cy="1675800"/>
          </a:xfrm>
          <a:prstGeom prst="rect">
            <a:avLst/>
          </a:prstGeom>
          <a:ln w="0">
            <a:noFill/>
          </a:ln>
        </p:spPr>
      </p:pic>
      <p:pic>
        <p:nvPicPr>
          <p:cNvPr id="90" name="Image 4" descr=""/>
          <p:cNvPicPr/>
          <p:nvPr/>
        </p:nvPicPr>
        <p:blipFill>
          <a:blip r:embed="rId4"/>
          <a:stretch/>
        </p:blipFill>
        <p:spPr>
          <a:xfrm>
            <a:off x="533520" y="3270600"/>
            <a:ext cx="2879640" cy="21218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ZoneTexte 1"/>
          <p:cNvSpPr/>
          <p:nvPr/>
        </p:nvSpPr>
        <p:spPr>
          <a:xfrm>
            <a:off x="1155600" y="200160"/>
            <a:ext cx="9295920" cy="1487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LES COMMANDES : </a:t>
            </a:r>
            <a:r>
              <a:rPr b="1" lang="en-US" sz="1800" spc="-1" strike="noStrike">
                <a:solidFill>
                  <a:srgbClr val="000000"/>
                </a:solidFill>
                <a:latin typeface="Marianne"/>
                <a:ea typeface="Times New Roman"/>
              </a:rPr>
              <a:t>Peintres britanniques envoyés en France comme artistes aux armées</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Les missionnés furent envoyés en zone de combat pour témoigner</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graphicFrame>
        <p:nvGraphicFramePr>
          <p:cNvPr id="92" name="Tableau 2"/>
          <p:cNvGraphicFramePr/>
          <p:nvPr/>
        </p:nvGraphicFramePr>
        <p:xfrm>
          <a:off x="279360" y="1114560"/>
          <a:ext cx="10134360" cy="7315920"/>
        </p:xfrm>
        <a:graphic>
          <a:graphicData uri="http://schemas.openxmlformats.org/drawingml/2006/table">
            <a:tbl>
              <a:tblPr/>
              <a:tblGrid>
                <a:gridCol w="3377880"/>
                <a:gridCol w="3377880"/>
                <a:gridCol w="3377880"/>
              </a:tblGrid>
              <a:tr h="661320">
                <a:tc>
                  <a:txBody>
                    <a:bodyPr anchor="t">
                      <a:noAutofit/>
                    </a:bodyPr>
                    <a:p>
                      <a:endParaRPr b="1"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nSpc>
                          <a:spcPct val="118000"/>
                        </a:lnSpc>
                        <a:spcAft>
                          <a:spcPts val="601"/>
                        </a:spcAft>
                      </a:pPr>
                      <a:r>
                        <a:rPr b="1" lang="fr-FR" sz="1800" spc="-1" strike="noStrike">
                          <a:solidFill>
                            <a:srgbClr val="000000"/>
                          </a:solidFill>
                          <a:latin typeface="Marianne"/>
                          <a:ea typeface="Times New Roman"/>
                        </a:rPr>
                        <a:t>Eric Kennington, </a:t>
                      </a:r>
                      <a:r>
                        <a:rPr b="1" i="1" lang="fr-FR" sz="1800" spc="-1" strike="noStrike">
                          <a:solidFill>
                            <a:srgbClr val="000000"/>
                          </a:solidFill>
                          <a:latin typeface="Marianne"/>
                          <a:ea typeface="Times New Roman"/>
                        </a:rPr>
                        <a:t>Gazés et blessés</a:t>
                      </a:r>
                      <a:r>
                        <a:rPr b="1" lang="fr-FR" sz="1800" spc="-1" strike="noStrike">
                          <a:solidFill>
                            <a:srgbClr val="000000"/>
                          </a:solidFill>
                          <a:latin typeface="Marianne"/>
                          <a:ea typeface="Times New Roman"/>
                        </a:rPr>
                        <a:t>, 1918, </a:t>
                      </a:r>
                      <a:r>
                        <a:rPr b="0" lang="fr-FR" sz="1800" spc="-1" strike="noStrike">
                          <a:solidFill>
                            <a:srgbClr val="000000"/>
                          </a:solidFill>
                          <a:latin typeface="Marianne"/>
                          <a:ea typeface="Times New Roman"/>
                        </a:rPr>
                        <a:t>huile sur toile, 71,1 x 91,4 cm, Imperial War Museum Londres</a:t>
                      </a:r>
                      <a:endParaRPr b="0" lang="fr-FR" sz="1800" spc="-1" strike="noStrike">
                        <a:solidFill>
                          <a:srgbClr val="000000"/>
                        </a:solidFill>
                        <a:latin typeface="Arial"/>
                      </a:endParaRPr>
                    </a:p>
                    <a:p>
                      <a:pPr>
                        <a:lnSpc>
                          <a:spcPct val="118000"/>
                        </a:lnSpc>
                        <a:spcAft>
                          <a:spcPts val="601"/>
                        </a:spcAft>
                      </a:pPr>
                      <a:r>
                        <a:rPr b="0" lang="fr-FR" sz="1800" spc="-1" strike="noStrike">
                          <a:solidFill>
                            <a:srgbClr val="000000"/>
                          </a:solidFill>
                          <a:latin typeface="Marianne"/>
                          <a:ea typeface="Times New Roman"/>
                        </a:rPr>
                        <a:t> </a:t>
                      </a:r>
                      <a:endParaRPr b="0" lang="fr-FR" sz="1800" spc="-1" strike="noStrike">
                        <a:solidFill>
                          <a:srgbClr val="000000"/>
                        </a:solidFill>
                        <a:latin typeface="Arial"/>
                      </a:endParaRPr>
                    </a:p>
                    <a:p>
                      <a:pPr>
                        <a:lnSpc>
                          <a:spcPct val="118000"/>
                        </a:lnSpc>
                        <a:spcAft>
                          <a:spcPts val="601"/>
                        </a:spcAft>
                      </a:pPr>
                      <a:r>
                        <a:rPr b="0" lang="fr-FR" sz="1800" spc="-1" strike="noStrike" u="sng">
                          <a:solidFill>
                            <a:srgbClr val="0000ff"/>
                          </a:solidFill>
                          <a:uFillTx/>
                          <a:latin typeface="Marianne"/>
                          <a:ea typeface="Times New Roman"/>
                          <a:hlinkClick r:id="rId1"/>
                        </a:rPr>
                        <a:t>https ://www.iwm.org.uk/collections/item/object/15123</a:t>
                      </a:r>
                      <a:endParaRPr b="0" lang="fr-FR" sz="1800" spc="-1" strike="noStrike">
                        <a:solidFill>
                          <a:srgbClr val="000000"/>
                        </a:solidFill>
                        <a:latin typeface="Arial"/>
                      </a:endParaRPr>
                    </a:p>
                    <a:p>
                      <a:pPr>
                        <a:lnSpc>
                          <a:spcPct val="118000"/>
                        </a:lnSpc>
                        <a:spcAft>
                          <a:spcPts val="601"/>
                        </a:spcAft>
                      </a:pPr>
                      <a:r>
                        <a:rPr b="1" lang="fr-FR" sz="1000" spc="-1" strike="noStrike">
                          <a:solidFill>
                            <a:srgbClr val="000000"/>
                          </a:solidFill>
                          <a:latin typeface="Arial"/>
                          <a:ea typeface="Times New Roman"/>
                        </a:rPr>
                        <a:t> </a:t>
                      </a:r>
                      <a:endParaRPr b="0" lang="fr-FR" sz="1000" spc="-1" strike="noStrike">
                        <a:solidFill>
                          <a:srgbClr val="000000"/>
                        </a:solidFill>
                        <a:latin typeface="Arial"/>
                      </a:endParaRPr>
                    </a:p>
                    <a:p>
                      <a:pPr>
                        <a:lnSpc>
                          <a:spcPct val="118000"/>
                        </a:lnSpc>
                        <a:spcAft>
                          <a:spcPts val="601"/>
                        </a:spcAft>
                      </a:pPr>
                      <a:r>
                        <a:rPr b="1" lang="fr-FR" sz="1000" spc="-1" strike="noStrike">
                          <a:solidFill>
                            <a:srgbClr val="000000"/>
                          </a:solidFill>
                          <a:latin typeface="Calibri"/>
                          <a:ea typeface="Times New Roman"/>
                        </a:rPr>
                        <a:t> </a:t>
                      </a:r>
                      <a:endParaRPr b="0" lang="fr-FR" sz="1000" spc="-1" strike="noStrike">
                        <a:solidFill>
                          <a:srgbClr val="000000"/>
                        </a:solidFill>
                        <a:latin typeface="Arial"/>
                      </a:endParaRPr>
                    </a:p>
                    <a:p>
                      <a:pPr algn="ctr">
                        <a:lnSpc>
                          <a:spcPct val="118000"/>
                        </a:lnSpc>
                        <a:spcAft>
                          <a:spcPts val="601"/>
                        </a:spcAft>
                      </a:pPr>
                      <a:r>
                        <a:rPr b="1" lang="fr-FR" sz="1000" spc="-1" strike="noStrike">
                          <a:solidFill>
                            <a:srgbClr val="000000"/>
                          </a:solidFill>
                          <a:latin typeface="Calibri"/>
                          <a:ea typeface="Times New Roman"/>
                        </a:rPr>
                        <a:t> </a:t>
                      </a:r>
                      <a:endParaRPr b="0" lang="fr-FR" sz="1000" spc="-1" strike="noStrike">
                        <a:solidFill>
                          <a:srgbClr val="000000"/>
                        </a:solidFill>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Il peint la vie quotidienne des troupes britanniques, avec un souci de la vérité à partir d’observations réalisées dans la station de tri des blessés près de Péronne. Le cadrage est serré, le clair-obscur fortement contrasté, les corps entassés dans un espace étroit. L’utilisation du clair-obscur renforce l’impression d’agitation, de chaos souligné par l’anonymat des visages, qui semblent flous.</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70800">
                <a:tc>
                  <a:txBody>
                    <a:bodyPr anchor="t">
                      <a:noAutofit/>
                    </a:bodyPr>
                    <a:p>
                      <a:endParaRPr b="0" lang="fr-FR" sz="1800" spc="-1" strike="noStrike">
                        <a:solidFill>
                          <a:schemeClr val="dk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Georges Bertin Scott, Effet d’un obus dans la nuit, 1915,</a:t>
                      </a:r>
                      <a:r>
                        <a:rPr b="0" lang="fr-FR" sz="1800" spc="-1" strike="noStrike">
                          <a:solidFill>
                            <a:schemeClr val="dk1"/>
                          </a:solidFill>
                          <a:latin typeface="Marianne"/>
                        </a:rPr>
                        <a:t> papier et rehauts de gouache, 67 x 101 cm, Paris, musée de l’Armée</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u="sng">
                          <a:solidFill>
                            <a:schemeClr val="dk1"/>
                          </a:solidFill>
                          <a:uFillTx/>
                          <a:latin typeface="Marianne"/>
                          <a:hlinkClick r:id="rId2"/>
                        </a:rPr>
                        <a:t>https://www.photo.rmn.fr/archive/06-518888-2C6NU0P0SU2H.html</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defTabSz="914400">
                        <a:lnSpc>
                          <a:spcPct val="100000"/>
                        </a:lnSpc>
                        <a:tabLst>
                          <a:tab algn="l" pos="0"/>
                        </a:tabLst>
                      </a:pPr>
                      <a:r>
                        <a:rPr b="0" lang="fr-FR" sz="1800" spc="-1" strike="noStrike">
                          <a:solidFill>
                            <a:schemeClr val="dk1"/>
                          </a:solidFill>
                          <a:latin typeface="Marianne"/>
                        </a:rPr>
                        <a:t>Peintre aux armées à partir de 1916, Scott parcourt les champs de bataille : Somme, Champagne, Verdun en 1916, fronts britannique et italien en 1917 et 1918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93" name="Image 3" descr=""/>
          <p:cNvPicPr/>
          <p:nvPr/>
        </p:nvPicPr>
        <p:blipFill>
          <a:blip r:embed="rId3"/>
          <a:stretch/>
        </p:blipFill>
        <p:spPr>
          <a:xfrm>
            <a:off x="546120" y="1176840"/>
            <a:ext cx="2879640" cy="2228760"/>
          </a:xfrm>
          <a:prstGeom prst="rect">
            <a:avLst/>
          </a:prstGeom>
          <a:ln w="0">
            <a:noFill/>
          </a:ln>
        </p:spPr>
      </p:pic>
      <p:pic>
        <p:nvPicPr>
          <p:cNvPr id="94" name="Image 4" descr=""/>
          <p:cNvPicPr/>
          <p:nvPr/>
        </p:nvPicPr>
        <p:blipFill>
          <a:blip r:embed="rId4"/>
          <a:stretch/>
        </p:blipFill>
        <p:spPr>
          <a:xfrm flipH="1" rot="10800000">
            <a:off x="546120" y="4961160"/>
            <a:ext cx="2879640" cy="1918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ZoneTexte 1"/>
          <p:cNvSpPr/>
          <p:nvPr/>
        </p:nvSpPr>
        <p:spPr>
          <a:xfrm>
            <a:off x="1155600" y="200160"/>
            <a:ext cx="9295920" cy="1487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LES COMMANDES : </a:t>
            </a:r>
            <a:r>
              <a:rPr b="1" lang="en-US" sz="1800" spc="-1" strike="noStrike">
                <a:solidFill>
                  <a:srgbClr val="000000"/>
                </a:solidFill>
                <a:latin typeface="Marianne"/>
                <a:ea typeface="Times New Roman"/>
              </a:rPr>
              <a:t>Peintres britanniques envoyés en France comme artistes aux armées</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Les missionnés furent envoyés en zone de combat pour témoigner</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graphicFrame>
        <p:nvGraphicFramePr>
          <p:cNvPr id="96" name="Tableau 5"/>
          <p:cNvGraphicFramePr/>
          <p:nvPr/>
        </p:nvGraphicFramePr>
        <p:xfrm>
          <a:off x="241200" y="1114560"/>
          <a:ext cx="10210320" cy="6401160"/>
        </p:xfrm>
        <a:graphic>
          <a:graphicData uri="http://schemas.openxmlformats.org/drawingml/2006/table">
            <a:tbl>
              <a:tblPr/>
              <a:tblGrid>
                <a:gridCol w="3403440"/>
                <a:gridCol w="3403440"/>
                <a:gridCol w="3403440"/>
              </a:tblGrid>
              <a:tr h="5486400">
                <a:tc>
                  <a:txBody>
                    <a:bodyPr anchor="t">
                      <a:noAutofit/>
                    </a:bodyPr>
                    <a:p>
                      <a:endParaRPr b="0"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E. A. Wadsworth, </a:t>
                      </a:r>
                      <a:r>
                        <a:rPr b="1" i="1" lang="fr-FR" sz="1800" spc="-1" strike="noStrike">
                          <a:solidFill>
                            <a:schemeClr val="dk1"/>
                          </a:solidFill>
                          <a:latin typeface="Marianne"/>
                        </a:rPr>
                        <a:t>Navires camouflés en cale sèche à Liverpool</a:t>
                      </a:r>
                      <a:r>
                        <a:rPr b="1" lang="fr-FR" sz="1800" spc="-1" strike="noStrike">
                          <a:solidFill>
                            <a:schemeClr val="dk1"/>
                          </a:solidFill>
                          <a:latin typeface="Marianne"/>
                        </a:rPr>
                        <a:t>, 1919, </a:t>
                      </a:r>
                      <a:r>
                        <a:rPr b="0" lang="fr-FR" sz="1800" spc="-1" strike="noStrike">
                          <a:solidFill>
                            <a:schemeClr val="dk1"/>
                          </a:solidFill>
                          <a:latin typeface="Marianne"/>
                        </a:rPr>
                        <a:t>huile sur toile, 304,8 x 243,8 cm</a:t>
                      </a:r>
                      <a:endParaRPr b="0" lang="fr-FR" sz="1800" spc="-1" strike="noStrike">
                        <a:solidFill>
                          <a:srgbClr val="000000"/>
                        </a:solidFill>
                        <a:latin typeface="Arial"/>
                      </a:endParaRPr>
                    </a:p>
                    <a:p>
                      <a:pPr>
                        <a:lnSpc>
                          <a:spcPct val="100000"/>
                        </a:lnSpc>
                      </a:pPr>
                      <a:r>
                        <a:rPr b="0" lang="fr-FR" sz="1800" spc="-1" strike="noStrike">
                          <a:solidFill>
                            <a:schemeClr val="lt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://www.beaux-arts.ca/collection/artwork/navires-au-camouflage-disruptif-en-cale-seche-a-liverpool</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defTabSz="914400">
                        <a:lnSpc>
                          <a:spcPct val="100000"/>
                        </a:lnSpc>
                        <a:tabLst>
                          <a:tab algn="l" pos="0"/>
                        </a:tabLst>
                      </a:pPr>
                      <a:r>
                        <a:rPr b="0" lang="fr-FR" sz="1800" spc="-1" strike="noStrike">
                          <a:solidFill>
                            <a:schemeClr val="dk1"/>
                          </a:solidFill>
                          <a:latin typeface="Marianne"/>
                        </a:rPr>
                        <a:t>N. Wilkinson, peintre de marine britannique a l’idée de camoufler les navires de guerre à l’aide de peintures formant d’énormes zigzags. Ces rayures ont pour effet de fragmenter les formes du navire, de sorte que les sous-marins ennemis ont du mal à en préciser la course. </a:t>
                      </a:r>
                      <a:endParaRPr b="0" lang="fr-FR" sz="1800" spc="-1" strike="noStrike">
                        <a:solidFill>
                          <a:srgbClr val="000000"/>
                        </a:solidFill>
                        <a:latin typeface="Arial"/>
                      </a:endParaRPr>
                    </a:p>
                    <a:p>
                      <a:pPr defTabSz="914400">
                        <a:lnSpc>
                          <a:spcPct val="100000"/>
                        </a:lnSpc>
                        <a:tabLst>
                          <a:tab algn="l" pos="0"/>
                        </a:tabLst>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E. Wadsworth est engagé pour surveiller la peinture de plus de deux mille navires dans les grands ports britanniques en tirant parti de son expérience artistique afin de varier les zigzags. </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Il immortalise ses créations sur des toiles après la guerre. Aussi il applique le camouflage à la toile elle-même et joue avec la lisibilité. La dissymétrie, la fragmentation de rectangles et de trapèzes, les obliques rompues, le morcellement des surfaces est si efficace qu’il est difficile de distinguer les éléments. Les ouvriers se perdent eux-mêmes dans ce paysage mécanique</a:t>
                      </a:r>
                      <a:r>
                        <a:rPr b="1" lang="fr-FR" sz="1800" spc="-1" strike="noStrike">
                          <a:solidFill>
                            <a:schemeClr val="lt1"/>
                          </a:solidFill>
                          <a:latin typeface="Marianne"/>
                        </a:rPr>
                        <a:t>. </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97" name="Image 6" descr=""/>
          <p:cNvPicPr/>
          <p:nvPr/>
        </p:nvPicPr>
        <p:blipFill>
          <a:blip r:embed="rId2"/>
          <a:stretch/>
        </p:blipFill>
        <p:spPr>
          <a:xfrm>
            <a:off x="927000" y="1261440"/>
            <a:ext cx="2027880" cy="2519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ZoneTexte 1"/>
          <p:cNvSpPr/>
          <p:nvPr/>
        </p:nvSpPr>
        <p:spPr>
          <a:xfrm>
            <a:off x="1155600" y="200160"/>
            <a:ext cx="9295920" cy="1487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18000"/>
              </a:lnSpc>
              <a:spcAft>
                <a:spcPts val="601"/>
              </a:spcAft>
            </a:pPr>
            <a:r>
              <a:rPr b="1" lang="fr-FR" sz="1800" spc="-1" strike="noStrike">
                <a:solidFill>
                  <a:srgbClr val="000000"/>
                </a:solidFill>
                <a:latin typeface="Marianne"/>
                <a:ea typeface="Times New Roman"/>
              </a:rPr>
              <a:t>LES COMMANDES : </a:t>
            </a:r>
            <a:r>
              <a:rPr b="1" lang="en-US" sz="1800" spc="-1" strike="noStrike">
                <a:solidFill>
                  <a:srgbClr val="000000"/>
                </a:solidFill>
                <a:latin typeface="Marianne"/>
                <a:ea typeface="Times New Roman"/>
              </a:rPr>
              <a:t>Peintres britanniques envoyés en France comme artistes aux armées</a:t>
            </a:r>
            <a:endParaRPr b="0" lang="fr-FR" sz="1800" spc="-1" strike="noStrike">
              <a:solidFill>
                <a:srgbClr val="000000"/>
              </a:solidFill>
              <a:latin typeface="Arial"/>
            </a:endParaRPr>
          </a:p>
          <a:p>
            <a:pPr algn="ctr" defTabSz="914400">
              <a:lnSpc>
                <a:spcPct val="118000"/>
              </a:lnSpc>
              <a:spcAft>
                <a:spcPts val="601"/>
              </a:spcAft>
            </a:pPr>
            <a:r>
              <a:rPr b="0" lang="fr-FR" sz="1800" spc="-1" strike="noStrike">
                <a:solidFill>
                  <a:srgbClr val="000000"/>
                </a:solidFill>
                <a:latin typeface="Marianne"/>
                <a:ea typeface="Times New Roman"/>
              </a:rPr>
              <a:t>Les missionnés furent envoyés en zone de combat pour témoigner</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graphicFrame>
        <p:nvGraphicFramePr>
          <p:cNvPr id="99" name="Tableau 5"/>
          <p:cNvGraphicFramePr/>
          <p:nvPr/>
        </p:nvGraphicFramePr>
        <p:xfrm>
          <a:off x="241200" y="1114560"/>
          <a:ext cx="10210320" cy="5578200"/>
        </p:xfrm>
        <a:graphic>
          <a:graphicData uri="http://schemas.openxmlformats.org/drawingml/2006/table">
            <a:tbl>
              <a:tblPr/>
              <a:tblGrid>
                <a:gridCol w="3403440"/>
                <a:gridCol w="3403440"/>
                <a:gridCol w="3403440"/>
              </a:tblGrid>
              <a:tr h="4419360">
                <a:tc>
                  <a:txBody>
                    <a:bodyPr anchor="t">
                      <a:noAutofit/>
                    </a:bodyPr>
                    <a:p>
                      <a:endParaRPr b="0" lang="fr-FR" sz="1800" spc="-1" strike="noStrike">
                        <a:solidFill>
                          <a:schemeClr val="lt1"/>
                        </a:solidFill>
                        <a:latin typeface="Marianne"/>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1" lang="fr-FR" sz="1800" spc="-1" strike="noStrike">
                          <a:solidFill>
                            <a:schemeClr val="dk1"/>
                          </a:solidFill>
                          <a:latin typeface="Marianne"/>
                        </a:rPr>
                        <a:t>C. R. W. Nevinson, </a:t>
                      </a:r>
                      <a:r>
                        <a:rPr b="1" i="1" lang="fr-FR" sz="1800" spc="-1" strike="noStrike">
                          <a:solidFill>
                            <a:schemeClr val="dk1"/>
                          </a:solidFill>
                          <a:latin typeface="Marianne"/>
                        </a:rPr>
                        <a:t>Les chemins de la gloire</a:t>
                      </a:r>
                      <a:r>
                        <a:rPr b="1" lang="fr-FR" sz="1800" spc="-1" strike="noStrike">
                          <a:solidFill>
                            <a:schemeClr val="dk1"/>
                          </a:solidFill>
                          <a:latin typeface="Marianne"/>
                        </a:rPr>
                        <a:t>, 1917, </a:t>
                      </a:r>
                      <a:r>
                        <a:rPr b="0" lang="fr-FR" sz="1800" spc="-1" strike="noStrike">
                          <a:solidFill>
                            <a:schemeClr val="dk1"/>
                          </a:solidFill>
                          <a:latin typeface="Marianne"/>
                        </a:rPr>
                        <a:t>huile sur toile, 45,7 x 61 cm, Imperial War Museum Londres</a:t>
                      </a:r>
                      <a:endParaRPr b="0" lang="fr-FR" sz="1800" spc="-1" strike="noStrike">
                        <a:solidFill>
                          <a:srgbClr val="000000"/>
                        </a:solidFill>
                        <a:latin typeface="Arial"/>
                      </a:endParaRPr>
                    </a:p>
                    <a:p>
                      <a:pPr>
                        <a:lnSpc>
                          <a:spcPct val="100000"/>
                        </a:lnSpc>
                      </a:pPr>
                      <a:r>
                        <a:rPr b="0" lang="fr-FR" sz="1800" spc="-1" strike="noStrike">
                          <a:solidFill>
                            <a:schemeClr val="dk1"/>
                          </a:solidFill>
                          <a:latin typeface="Marianne"/>
                        </a:rPr>
                        <a:t> </a:t>
                      </a:r>
                      <a:endParaRPr b="0" lang="fr-FR" sz="1800" spc="-1" strike="noStrike">
                        <a:solidFill>
                          <a:srgbClr val="000000"/>
                        </a:solidFill>
                        <a:latin typeface="Arial"/>
                      </a:endParaRPr>
                    </a:p>
                    <a:p>
                      <a:pPr>
                        <a:lnSpc>
                          <a:spcPct val="100000"/>
                        </a:lnSpc>
                      </a:pPr>
                      <a:r>
                        <a:rPr b="0" lang="fr-FR" sz="1800" spc="-1" strike="noStrike" u="sng">
                          <a:solidFill>
                            <a:schemeClr val="lt1"/>
                          </a:solidFill>
                          <a:uFillTx/>
                          <a:latin typeface="Marianne"/>
                          <a:hlinkClick r:id="rId1"/>
                        </a:rPr>
                        <a:t>https ://www.iwm.org.uk/collections/item/object/20211</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nchor="t">
                      <a:noAutofit/>
                    </a:bodyPr>
                    <a:p>
                      <a:pPr>
                        <a:lnSpc>
                          <a:spcPct val="100000"/>
                        </a:lnSpc>
                      </a:pPr>
                      <a:r>
                        <a:rPr b="0" lang="fr-FR" sz="1800" spc="-1" strike="noStrike">
                          <a:solidFill>
                            <a:schemeClr val="dk1"/>
                          </a:solidFill>
                          <a:latin typeface="Marianne"/>
                        </a:rPr>
                        <a:t>Parce que Nevinson eut l’audace de peindre deux cadavres devant les barbelés, la toile fut interdite d’exposition en 1918. A travers cette œuvre, le peintre dénonce le dévouement inutile des soldats qui se sacrifient pour la patrie. Nevinson refusa de la décrocher et la dissimula derrière un papier brun, sur lequel il écrivit « Censuré ». Ce geste lui valut une remontrance du War Office : il était interdit de montrer la réalité et interdit encore de dénoncer la censure.</a:t>
                      </a:r>
                      <a:endParaRPr b="0" lang="fr-FR"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pic>
        <p:nvPicPr>
          <p:cNvPr id="100" name="Image 2" descr=""/>
          <p:cNvPicPr/>
          <p:nvPr/>
        </p:nvPicPr>
        <p:blipFill>
          <a:blip r:embed="rId2"/>
          <a:stretch/>
        </p:blipFill>
        <p:spPr>
          <a:xfrm>
            <a:off x="469800" y="1352160"/>
            <a:ext cx="2879640" cy="2163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3">
      <a:majorFont>
        <a:latin typeface="Marianne" pitchFamily="0" charset="1"/>
        <a:ea typeface=""/>
        <a:cs typeface=""/>
      </a:majorFont>
      <a:minorFont>
        <a:latin typeface="Marianne"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390</TotalTime>
  <Application>LibreOffice/7.6.4.1$Windows_X86_64 LibreOffice_project/e19e193f88cd6c0525a17fb7a176ed8e6a3e2aa1</Application>
  <AppVersion>15.0000</AppVersion>
  <Words>4601</Words>
  <Paragraphs>325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2020-03-06T14:23:17Z</dcterms:created>
  <dc:creator>VALENTIN CARDON</dc:creator>
  <dc:description/>
  <dc:language>fr-FR</dc:language>
  <cp:lastModifiedBy/>
  <cp:lastPrinted>2023-01-11T10:33:48Z</cp:lastPrinted>
  <dcterms:modified xsi:type="dcterms:W3CDTF">2024-04-08T15:15:12Z</dcterms:modified>
  <cp:revision>24</cp:revision>
  <dc:subject/>
  <dc:title>LOREM IPSUM DOLOR SIT  AMET CONSECTETUR lorem ipsum dolor sit amet consectetur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2020-03-06T00:00:00Z</vt:filetime>
  </property>
  <property fmtid="{D5CDD505-2E9C-101B-9397-08002B2CF9AE}" pid="3" name="Creator">
    <vt:lpwstr>Adobe InDesign 15.0 (Windows)</vt:lpwstr>
  </property>
  <property fmtid="{D5CDD505-2E9C-101B-9397-08002B2CF9AE}" pid="4" name="LastSaved">
    <vt:filetime>2020-03-06T00:00:00Z</vt:filetime>
  </property>
  <property fmtid="{D5CDD505-2E9C-101B-9397-08002B2CF9AE}" pid="5" name="Notes">
    <vt:i4>2</vt:i4>
  </property>
  <property fmtid="{D5CDD505-2E9C-101B-9397-08002B2CF9AE}" pid="6" name="PresentationFormat">
    <vt:lpwstr>Personnalisé</vt:lpwstr>
  </property>
  <property fmtid="{D5CDD505-2E9C-101B-9397-08002B2CF9AE}" pid="7" name="Slides">
    <vt:i4>34</vt:i4>
  </property>
</Properties>
</file>