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64" r:id="rId2"/>
    <p:sldId id="279" r:id="rId3"/>
    <p:sldId id="269" r:id="rId4"/>
    <p:sldId id="270" r:id="rId5"/>
    <p:sldId id="273" r:id="rId6"/>
    <p:sldId id="272" r:id="rId7"/>
    <p:sldId id="271" r:id="rId8"/>
    <p:sldId id="274" r:id="rId9"/>
    <p:sldId id="276" r:id="rId10"/>
    <p:sldId id="277" r:id="rId11"/>
    <p:sldId id="278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31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0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C90304-AF81-48FB-BC16-A2389F0FD373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3CAEA7-F52D-4A8E-A242-75FFF0E6A9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0106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CAEA7-F52D-4A8E-A242-75FFF0E6A9D4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8586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2AB1C7-87DC-9E0C-99F2-5D0211BD9E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64BF2FD-CCAF-B519-CCC6-92006427B8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378E0B3-41CF-B272-E789-0D287191F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F9E28-9C5B-472D-A9F6-2DA59D0DDE6F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709A76-617B-8FA3-114F-46CBDABCD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660588-E655-0433-0078-86B95D0F7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B27F-F537-4416-B3CF-C8908E6891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6655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EAB6A8-8F36-5B60-71C8-C499EC9B5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7AF41FB-D23D-7C7D-E2F9-F3E65C360E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8047EC4-C659-1E24-5ECB-89271C8BA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F9E28-9C5B-472D-A9F6-2DA59D0DDE6F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5E02ADD-17FF-6B07-AB28-93222B06B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0267930-E0FF-4100-3E13-4A1D5805B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B27F-F537-4416-B3CF-C8908E6891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9959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C01C484-E7A7-6C26-85A1-8213A98CED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8FA4F77-FC86-DE47-F48E-FA89B742C0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37B2EA-72FA-668F-8395-CE4BBB097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F9E28-9C5B-472D-A9F6-2DA59D0DDE6F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2009A79-05C6-F56A-C179-9E9F7105C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01DA14D-995B-9CB9-E34E-F60F29E48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B27F-F537-4416-B3CF-C8908E6891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241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3FA4C2-1065-BC68-C66C-2A413F87A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6D7DC2-E0B3-4697-0A35-68FBAFAC39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155EE60-0BAE-DB94-5988-130D302CA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F9E28-9C5B-472D-A9F6-2DA59D0DDE6F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8B5362E-B110-2857-58BA-A908E5318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86FB0E9-56FC-2898-1778-11D44E6CF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B27F-F537-4416-B3CF-C8908E6891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213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FFA306-DDD2-36B9-BBA7-86C17DC77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28EFE54-C2DD-1A49-C337-6C667C475C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481A13-2987-534C-2C6F-BB7CEED0F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F9E28-9C5B-472D-A9F6-2DA59D0DDE6F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5ECEB4-A188-0D50-DE8D-4C6D79BAC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9A9DABB-2EC4-AA62-5BBB-627030AF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B27F-F537-4416-B3CF-C8908E6891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7519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7AC2C9-E84E-2FA0-C388-C62EA4D90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0F9AEE-AF08-EC0D-C684-76A17B68D2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605A83F-CFD0-033D-25F0-3B0B94C26A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80B41AA-60F9-3AC5-F724-C40462908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F9E28-9C5B-472D-A9F6-2DA59D0DDE6F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306343-79FF-7A4D-8315-7ADB54702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AD0E3CC-B01C-BDC4-0C7D-78900EBBD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B27F-F537-4416-B3CF-C8908E6891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4976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160B0B-A03F-FC9C-2C77-EFFF38745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B7AB352-445D-81BF-2CEF-245D2FA333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C6B91-3CEF-AB5E-6177-FC4321E5AB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1EE7502-C426-6682-B4A7-DA691497BD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865F869-86A4-7B4F-DFF9-47124859EC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E8CF024-B6BD-4F96-88E6-AEED002FE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F9E28-9C5B-472D-A9F6-2DA59D0DDE6F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B36A258-77B5-97B9-4EBD-08458EA1E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E063795-E7F5-A42C-9051-E549E63EF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B27F-F537-4416-B3CF-C8908E6891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4723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F59EE6-0F96-379A-F2D5-0EB9D62AA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12AD57C-D4A0-F283-C234-36BC18F4E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F9E28-9C5B-472D-A9F6-2DA59D0DDE6F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249EA61-674D-8A34-7317-7D6B59EE7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C27AA36-1A85-2FD2-96EA-203C89F1C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B27F-F537-4416-B3CF-C8908E6891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298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5A967F8-8CB2-7F6C-B5E4-EB7944DD7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F9E28-9C5B-472D-A9F6-2DA59D0DDE6F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733FE8B-2DA0-CFA6-8A57-BB737A64D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63BA1B3-C6F9-AF65-8484-6DD355DAC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B27F-F537-4416-B3CF-C8908E6891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402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917BAD-3CCD-F560-0251-1D9F85271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23EDDF-B824-4A11-9EEC-DFAB36B40C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335202A-BE46-F275-A24C-A79CE9993B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E7F66D-3618-46F9-7FCD-576CA9DE6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F9E28-9C5B-472D-A9F6-2DA59D0DDE6F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5355456-1C66-8701-E6A0-0B505495B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86A6D12-B881-DC9C-24D4-7AB754F9C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B27F-F537-4416-B3CF-C8908E6891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1385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88B6B4-02A3-0D2D-8815-ACF6D2C46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D2B45D0-34BD-6BA5-8B27-ED87DCCCE9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83C0E97-18E6-B217-C419-B05FEB328C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848C612-40CC-8B21-4B10-D8DD08D61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F9E28-9C5B-472D-A9F6-2DA59D0DDE6F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42013E5-59D2-8393-B14E-9F836E221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7374440-21F1-8CCB-A46B-3E715D4C4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B27F-F537-4416-B3CF-C8908E6891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4371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DAEBD9E-ED1E-AE65-2B5E-7A5F26D47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2EA92CE-B1A3-7F54-714F-CB04C86059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393345-DE2D-A8A8-A2DA-2CE0F0050E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F9E28-9C5B-472D-A9F6-2DA59D0DDE6F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C484F0-9DF9-FC68-D2ED-4358606C64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754621-1A39-57C3-B672-F57B74AB84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7B27F-F537-4416-B3CF-C8908E6891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123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librairie.ademe.fr/consommer-autrement/7747-tout-comprendre-les-impacts-de-la-mode-et-de-la-fast-fashion-9791029724602.html" TargetMode="External"/><Relationship Id="rId2" Type="http://schemas.openxmlformats.org/officeDocument/2006/relationships/hyperlink" Target="https://agirpourlatransition.ademe.fr/acteurs-education/enseigner/catalogue/revers-mon-look-impacts-vetements-planete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cite-sciences.fr/fr/au-programme/lieux-ressources/bibliotheque/thematiques/enfants-familles/explorations-en-ligne/docjunior/lepopee-du-jeans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artsandculture.google.com/story/rAUBPDLcNAzkJA?hl=fr" TargetMode="Externa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eduscol.education.gouv.fr/6360/explorer-la-mode-et-le-textile-sous-toutes-les-coutures-l-aide-de-ressources-numeriques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gif"/><Relationship Id="rId3" Type="http://schemas.openxmlformats.org/officeDocument/2006/relationships/hyperlink" Target="https://education.louvrelens.fr/wp-content/uploads/sites/3/2025/03/Dossier-pedagogique_Shabiller-en-artiste.pdf" TargetMode="External"/><Relationship Id="rId7" Type="http://schemas.openxmlformats.org/officeDocument/2006/relationships/hyperlink" Target="https://www.quaibranly.fr/fileadmin/user_upload/2-Evenements/expositions-et-installations/2025-2026-expositions/2026_Africa_Fashion/Depliant_Africa_Fashion_2026-FR-pap.pdf" TargetMode="External"/><Relationship Id="rId12" Type="http://schemas.openxmlformats.org/officeDocument/2006/relationships/image" Target="../media/image6.jpg"/><Relationship Id="rId2" Type="http://schemas.openxmlformats.org/officeDocument/2006/relationships/hyperlink" Target="https://api-www.louvre.fr/sites/default/files/2025-02/EXE_DOSSIER_PEDAGOGIQUE_LOUVRE_COUTURE.pd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ina.fr/ina-eclaire-actu/la-redoute-roubaix-vente-en-ligne-catalogue-informatique-cd-rom-minitel-internet-exposition-la-piscine" TargetMode="External"/><Relationship Id="rId11" Type="http://schemas.openxmlformats.org/officeDocument/2006/relationships/image" Target="../media/image5.jpg"/><Relationship Id="rId5" Type="http://schemas.openxmlformats.org/officeDocument/2006/relationships/hyperlink" Target="https://www.museecognacqjay.paris.fr/expositions/reveler-le-feminin" TargetMode="External"/><Relationship Id="rId10" Type="http://schemas.openxmlformats.org/officeDocument/2006/relationships/image" Target="../media/image4.jpg"/><Relationship Id="rId4" Type="http://schemas.openxmlformats.org/officeDocument/2006/relationships/hyperlink" Target="https://www.mnhn.fr/fr/qu-est-ce-que-le-wax" TargetMode="External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s://www.mdig.fr/wp-content/uploads/2020/05/dossier-pedagogique-exposition-japonismes-impressionnismes-musee-giverny.pdf" TargetMode="External"/><Relationship Id="rId7" Type="http://schemas.openxmlformats.org/officeDocument/2006/relationships/image" Target="../media/image10.pn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hyperlink" Target="https://www.quaibranly.fr/fileadmin/user_upload/1-Edito/6-Footer/3-Si-vous-etes/2-Enseignant-animateurs/Dossiers-pedagogiques/2022_DP-Kimono_-Def_-Pages.pdf" TargetMode="External"/><Relationship Id="rId4" Type="http://schemas.openxmlformats.org/officeDocument/2006/relationships/hyperlink" Target="https://www.guimet.fr/fr/nos-collections/textiles/kimono-de-ceremonie-decor-de-grues-et-de-pins-sous-la-neig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hyperlink" Target="https://culturesdemode.com/ressources/cartographies/musees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9.svg"/><Relationship Id="rId4" Type="http://schemas.openxmlformats.org/officeDocument/2006/relationships/image" Target="../media/image18.svg"/><Relationship Id="rId9" Type="http://schemas.openxmlformats.org/officeDocument/2006/relationships/hyperlink" Target="https://essentiels.bnf.fr/fr/article/0d2acf2f-439a-4a35-b7a6-0f49b76a6582-bonheur-dame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laisgalliera.paris.fr/le-palais-galliera/ressources-en-ligne/chronologie-selective-la-mode-en-mouvement-3" TargetMode="External"/><Relationship Id="rId2" Type="http://schemas.openxmlformats.org/officeDocument/2006/relationships/hyperlink" Target="https://madparis.fr/Chronologie-de-la-mode-1715-1914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hyperlink" Target="https://www.musee-orsay.fr/fr/programme/agenda/expositions/presentation/gustave-caillebotte-peindre-les-hommes#anchor-navigation-5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F143807-DBFC-14CD-C61C-99B80A901A4B}"/>
              </a:ext>
            </a:extLst>
          </p:cNvPr>
          <p:cNvSpPr txBox="1"/>
          <p:nvPr/>
        </p:nvSpPr>
        <p:spPr>
          <a:xfrm>
            <a:off x="1918447" y="2012141"/>
            <a:ext cx="814891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600" dirty="0">
                <a:effectLst/>
                <a:latin typeface="calibri light" panose="020F0302020204030204" pitchFamily="34" charset="0"/>
              </a:rPr>
              <a:t>Programme national de formation – Université de printemps d’histoire des arts.</a:t>
            </a:r>
          </a:p>
          <a:p>
            <a:pPr algn="ctr"/>
            <a:r>
              <a:rPr lang="fr-FR" sz="3600" dirty="0">
                <a:latin typeface="calibri light" panose="020F0302020204030204" pitchFamily="34" charset="0"/>
              </a:rPr>
              <a:t>ART ET MODE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26495773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9">
            <a:extLst>
              <a:ext uri="{FF2B5EF4-FFF2-40B4-BE49-F238E27FC236}">
                <a16:creationId xmlns:a16="http://schemas.microsoft.com/office/drawing/2014/main" id="{5B418147-C5C5-1E24-E0DA-CC3EB33AA8E6}"/>
              </a:ext>
            </a:extLst>
          </p:cNvPr>
          <p:cNvSpPr/>
          <p:nvPr/>
        </p:nvSpPr>
        <p:spPr>
          <a:xfrm>
            <a:off x="3091379" y="4437370"/>
            <a:ext cx="5380267" cy="1332436"/>
          </a:xfrm>
          <a:prstGeom prst="roundRect">
            <a:avLst>
              <a:gd name="adj" fmla="val 8453"/>
            </a:avLst>
          </a:prstGeom>
          <a:solidFill>
            <a:srgbClr val="FAFAFA">
              <a:alpha val="95000"/>
            </a:srgbClr>
          </a:solidFill>
          <a:ln w="19050">
            <a:solidFill>
              <a:srgbClr val="BDB8DF"/>
            </a:solidFill>
            <a:prstDash val="solid"/>
          </a:ln>
        </p:spPr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82ECC957-4817-3C60-1893-509288491F0D}"/>
              </a:ext>
            </a:extLst>
          </p:cNvPr>
          <p:cNvSpPr/>
          <p:nvPr/>
        </p:nvSpPr>
        <p:spPr>
          <a:xfrm>
            <a:off x="3832101" y="441127"/>
            <a:ext cx="3601789" cy="359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000" b="1" dirty="0">
                <a:solidFill>
                  <a:srgbClr val="231971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La durabilité et la mode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7041C941-8E77-1613-1EA2-6C95E30C2E4F}"/>
              </a:ext>
            </a:extLst>
          </p:cNvPr>
          <p:cNvSpPr/>
          <p:nvPr/>
        </p:nvSpPr>
        <p:spPr>
          <a:xfrm>
            <a:off x="3832101" y="941412"/>
            <a:ext cx="4280958" cy="359941"/>
          </a:xfrm>
          <a:prstGeom prst="roundRect">
            <a:avLst>
              <a:gd name="adj" fmla="val 19100"/>
            </a:avLst>
          </a:prstGeom>
          <a:solidFill>
            <a:srgbClr val="D7D2F9"/>
          </a:solidFill>
          <a:ln/>
        </p:spPr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B0810BC5-BFAC-CC3B-D5C9-44403E3D9197}"/>
              </a:ext>
            </a:extLst>
          </p:cNvPr>
          <p:cNvSpPr/>
          <p:nvPr/>
        </p:nvSpPr>
        <p:spPr>
          <a:xfrm>
            <a:off x="4732547" y="982415"/>
            <a:ext cx="1800895" cy="1335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RESSOURCE TRANSVERSALE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4">
            <a:extLst>
              <a:ext uri="{FF2B5EF4-FFF2-40B4-BE49-F238E27FC236}">
                <a16:creationId xmlns:a16="http://schemas.microsoft.com/office/drawing/2014/main" id="{37403CCA-DEA1-984D-BC3E-1E7D192E57F8}"/>
              </a:ext>
            </a:extLst>
          </p:cNvPr>
          <p:cNvSpPr/>
          <p:nvPr/>
        </p:nvSpPr>
        <p:spPr>
          <a:xfrm>
            <a:off x="533089" y="1838233"/>
            <a:ext cx="10305240" cy="10860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Exposition </a:t>
            </a:r>
            <a:r>
              <a:rPr lang="en-US" sz="1400" b="1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Le Revers de mon look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avec </a:t>
            </a:r>
            <a:r>
              <a:rPr lang="en-US" sz="1400" u="sng" dirty="0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l'ADEME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— une exposition pédagogique sur les impacts environnementaux du vêtement.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121000"/>
              </a:lnSpc>
              <a:buNone/>
            </a:pPr>
            <a:r>
              <a:rPr lang="en-US" sz="1400" u="sng" dirty="0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Tout comprendre : les impacts de la mode et de la fast fashion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— PDF téléchargeable, ADEME.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hape 5">
            <a:extLst>
              <a:ext uri="{FF2B5EF4-FFF2-40B4-BE49-F238E27FC236}">
                <a16:creationId xmlns:a16="http://schemas.microsoft.com/office/drawing/2014/main" id="{0BF07A12-E17D-FB94-C156-542B8ABC3E80}"/>
              </a:ext>
            </a:extLst>
          </p:cNvPr>
          <p:cNvSpPr/>
          <p:nvPr/>
        </p:nvSpPr>
        <p:spPr>
          <a:xfrm>
            <a:off x="533089" y="2656857"/>
            <a:ext cx="3132032" cy="1332436"/>
          </a:xfrm>
          <a:prstGeom prst="roundRect">
            <a:avLst>
              <a:gd name="adj" fmla="val 4770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7" name="Text 6">
            <a:extLst>
              <a:ext uri="{FF2B5EF4-FFF2-40B4-BE49-F238E27FC236}">
                <a16:creationId xmlns:a16="http://schemas.microsoft.com/office/drawing/2014/main" id="{7462C71A-D9E7-968A-A6A8-58C7D0B7D781}"/>
              </a:ext>
            </a:extLst>
          </p:cNvPr>
          <p:cNvSpPr/>
          <p:nvPr/>
        </p:nvSpPr>
        <p:spPr>
          <a:xfrm>
            <a:off x="652970" y="2776738"/>
            <a:ext cx="2039541" cy="1799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🌍</a:t>
            </a:r>
            <a:r>
              <a:rPr lang="en-US" sz="1300" b="1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 Impacts environnementaux</a:t>
            </a:r>
            <a:endParaRPr lang="en-US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319A1F6E-72FB-5D53-5A68-00BD8569B699}"/>
              </a:ext>
            </a:extLst>
          </p:cNvPr>
          <p:cNvSpPr/>
          <p:nvPr/>
        </p:nvSpPr>
        <p:spPr>
          <a:xfrm>
            <a:off x="652970" y="3050209"/>
            <a:ext cx="2879124" cy="5009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2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Questionner les conséquences écologiques de la production et de la consommation de vêtements.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8">
            <a:extLst>
              <a:ext uri="{FF2B5EF4-FFF2-40B4-BE49-F238E27FC236}">
                <a16:creationId xmlns:a16="http://schemas.microsoft.com/office/drawing/2014/main" id="{0048B56E-0EAD-3DD7-4A65-09A497E939EC}"/>
              </a:ext>
            </a:extLst>
          </p:cNvPr>
          <p:cNvSpPr/>
          <p:nvPr/>
        </p:nvSpPr>
        <p:spPr>
          <a:xfrm>
            <a:off x="4406564" y="2656857"/>
            <a:ext cx="3132032" cy="1332436"/>
          </a:xfrm>
          <a:prstGeom prst="roundRect">
            <a:avLst>
              <a:gd name="adj" fmla="val 5710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10" name="Text 9">
            <a:extLst>
              <a:ext uri="{FF2B5EF4-FFF2-40B4-BE49-F238E27FC236}">
                <a16:creationId xmlns:a16="http://schemas.microsoft.com/office/drawing/2014/main" id="{7125BB06-AC9B-B018-4281-E6A15C6F8E21}"/>
              </a:ext>
            </a:extLst>
          </p:cNvPr>
          <p:cNvSpPr/>
          <p:nvPr/>
        </p:nvSpPr>
        <p:spPr>
          <a:xfrm>
            <a:off x="4603054" y="2783383"/>
            <a:ext cx="1863849" cy="1799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🛍️</a:t>
            </a:r>
            <a:r>
              <a:rPr lang="en-US" sz="1100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 </a:t>
            </a:r>
            <a:r>
              <a:rPr lang="en-US" sz="1300" b="1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Modes de consommation</a:t>
            </a:r>
            <a:endParaRPr lang="en-US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10">
            <a:extLst>
              <a:ext uri="{FF2B5EF4-FFF2-40B4-BE49-F238E27FC236}">
                <a16:creationId xmlns:a16="http://schemas.microsoft.com/office/drawing/2014/main" id="{94750BE9-F5B6-1230-DFF3-E6DA70F3CBDB}"/>
              </a:ext>
            </a:extLst>
          </p:cNvPr>
          <p:cNvSpPr/>
          <p:nvPr/>
        </p:nvSpPr>
        <p:spPr>
          <a:xfrm>
            <a:off x="4561580" y="3081082"/>
            <a:ext cx="2872309" cy="3339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2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Réflexion critique sur la fast fashion et les alternatives durables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hape 11">
            <a:extLst>
              <a:ext uri="{FF2B5EF4-FFF2-40B4-BE49-F238E27FC236}">
                <a16:creationId xmlns:a16="http://schemas.microsoft.com/office/drawing/2014/main" id="{91C430B6-BB51-E5A2-95D3-5D182FEBDCC3}"/>
              </a:ext>
            </a:extLst>
          </p:cNvPr>
          <p:cNvSpPr/>
          <p:nvPr/>
        </p:nvSpPr>
        <p:spPr>
          <a:xfrm>
            <a:off x="8280039" y="2613931"/>
            <a:ext cx="3132031" cy="1375362"/>
          </a:xfrm>
          <a:prstGeom prst="roundRect">
            <a:avLst>
              <a:gd name="adj" fmla="val 4051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13" name="Text 12">
            <a:extLst>
              <a:ext uri="{FF2B5EF4-FFF2-40B4-BE49-F238E27FC236}">
                <a16:creationId xmlns:a16="http://schemas.microsoft.com/office/drawing/2014/main" id="{3C3713A1-D918-C415-C898-C11DD4E94F56}"/>
              </a:ext>
            </a:extLst>
          </p:cNvPr>
          <p:cNvSpPr/>
          <p:nvPr/>
        </p:nvSpPr>
        <p:spPr>
          <a:xfrm>
            <a:off x="8486029" y="2721216"/>
            <a:ext cx="2599961" cy="3598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🌐</a:t>
            </a:r>
            <a:r>
              <a:rPr lang="en-US" sz="1100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 </a:t>
            </a:r>
            <a:r>
              <a:rPr lang="en-US" sz="1300" b="1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Dynamiques de mondialisation</a:t>
            </a:r>
            <a:endParaRPr lang="en-US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3">
            <a:extLst>
              <a:ext uri="{FF2B5EF4-FFF2-40B4-BE49-F238E27FC236}">
                <a16:creationId xmlns:a16="http://schemas.microsoft.com/office/drawing/2014/main" id="{83DE6937-5DF1-A375-771D-413CCEA2C1EF}"/>
              </a:ext>
            </a:extLst>
          </p:cNvPr>
          <p:cNvSpPr/>
          <p:nvPr/>
        </p:nvSpPr>
        <p:spPr>
          <a:xfrm>
            <a:off x="8486029" y="2997589"/>
            <a:ext cx="2599961" cy="5009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2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Comprendre les chaînes de production mondiales et leurs enjeux humains et économiques.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9876F1E-0F69-F440-413B-549BEC109F2F}"/>
              </a:ext>
            </a:extLst>
          </p:cNvPr>
          <p:cNvSpPr txBox="1"/>
          <p:nvPr/>
        </p:nvSpPr>
        <p:spPr>
          <a:xfrm>
            <a:off x="3258359" y="4476380"/>
            <a:ext cx="4935381" cy="1068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6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Focus sur le jean</a:t>
            </a:r>
            <a:endParaRPr lang="fr-FR" sz="16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Exposition à la Cité des sciences et de l'industrie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L'épopée du jean : </a:t>
            </a:r>
            <a:r>
              <a:rPr lang="fr-FR" sz="1600" u="sng" kern="100" dirty="0" err="1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doc’junior</a:t>
            </a:r>
            <a:endParaRPr lang="fr-FR" sz="16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Shape 10">
            <a:extLst>
              <a:ext uri="{FF2B5EF4-FFF2-40B4-BE49-F238E27FC236}">
                <a16:creationId xmlns:a16="http://schemas.microsoft.com/office/drawing/2014/main" id="{B50BF6E2-B2E0-A12E-3BE1-9522996A109E}"/>
              </a:ext>
            </a:extLst>
          </p:cNvPr>
          <p:cNvSpPr/>
          <p:nvPr/>
        </p:nvSpPr>
        <p:spPr>
          <a:xfrm>
            <a:off x="3072328" y="4437370"/>
            <a:ext cx="92211" cy="1332436"/>
          </a:xfrm>
          <a:prstGeom prst="roundRect">
            <a:avLst>
              <a:gd name="adj" fmla="val 78140"/>
            </a:avLst>
          </a:prstGeom>
          <a:solidFill>
            <a:srgbClr val="5E4CE6"/>
          </a:solidFill>
          <a:ln/>
        </p:spPr>
      </p:sp>
    </p:spTree>
    <p:extLst>
      <p:ext uri="{BB962C8B-B14F-4D97-AF65-F5344CB8AC3E}">
        <p14:creationId xmlns:p14="http://schemas.microsoft.com/office/powerpoint/2010/main" val="2817364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4DA3656-B16D-7819-70BA-7383B41A76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9977"/>
            <a:ext cx="12186098" cy="7094518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3237BA22-3174-689A-1BAE-7741E38F343A}"/>
              </a:ext>
            </a:extLst>
          </p:cNvPr>
          <p:cNvSpPr/>
          <p:nvPr/>
        </p:nvSpPr>
        <p:spPr>
          <a:xfrm>
            <a:off x="367553" y="441871"/>
            <a:ext cx="11492753" cy="6249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04000"/>
              </a:lnSpc>
            </a:pPr>
            <a:r>
              <a:rPr lang="en-US" sz="3000" b="1" dirty="0" err="1">
                <a:solidFill>
                  <a:schemeClr val="bg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Diversité</a:t>
            </a:r>
            <a:r>
              <a:rPr lang="en-US" sz="3000" b="1" dirty="0">
                <a:solidFill>
                  <a:schemeClr val="bg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 : </a:t>
            </a:r>
            <a:r>
              <a:rPr lang="en-US" sz="3000" b="1" dirty="0" err="1">
                <a:solidFill>
                  <a:schemeClr val="bg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une</a:t>
            </a:r>
            <a:r>
              <a:rPr lang="en-US" sz="3000" b="1" dirty="0">
                <a:solidFill>
                  <a:schemeClr val="bg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 histoire Culturelle plus inclusive et </a:t>
            </a:r>
            <a:r>
              <a:rPr lang="en-US" sz="3000" b="1" dirty="0" err="1">
                <a:solidFill>
                  <a:schemeClr val="bg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diversifiée</a:t>
            </a:r>
            <a:endParaRPr lang="en-US" sz="3000" b="1" dirty="0">
              <a:solidFill>
                <a:schemeClr val="bg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E4CE0D9-BE0D-2B95-CEB4-C4297AE43638}"/>
              </a:ext>
            </a:extLst>
          </p:cNvPr>
          <p:cNvSpPr txBox="1"/>
          <p:nvPr/>
        </p:nvSpPr>
        <p:spPr>
          <a:xfrm>
            <a:off x="314885" y="6144548"/>
            <a:ext cx="11598088" cy="639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4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Exposition virtuelle du </a:t>
            </a:r>
            <a:r>
              <a:rPr lang="fr-FR" sz="1400" u="sng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Palais Galliera</a:t>
            </a:r>
            <a:r>
              <a:rPr lang="fr-FR" sz="14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 consacrée au vestiaire de Frida Kahlo :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4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usage de la garde-robe de l’artiste (construction de son identité), ses bijoux précolombiens et ses prothèses</a:t>
            </a:r>
          </a:p>
        </p:txBody>
      </p:sp>
    </p:spTree>
    <p:extLst>
      <p:ext uri="{BB962C8B-B14F-4D97-AF65-F5344CB8AC3E}">
        <p14:creationId xmlns:p14="http://schemas.microsoft.com/office/powerpoint/2010/main" val="3661196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88FA4589-6AA3-47FE-B8AB-3B9CA08A448D}"/>
              </a:ext>
            </a:extLst>
          </p:cNvPr>
          <p:cNvSpPr/>
          <p:nvPr/>
        </p:nvSpPr>
        <p:spPr>
          <a:xfrm>
            <a:off x="2036518" y="564777"/>
            <a:ext cx="81189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600" b="1" dirty="0"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Histoire des arts</a:t>
            </a:r>
          </a:p>
          <a:p>
            <a:pPr marL="0" indent="0" algn="ctr">
              <a:lnSpc>
                <a:spcPct val="104000"/>
              </a:lnSpc>
              <a:buNone/>
            </a:pPr>
            <a:r>
              <a:rPr lang="en-US" sz="3600" b="1" dirty="0"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Quand la mode devient objet d'étude</a:t>
            </a:r>
            <a:endParaRPr lang="en-US" sz="3600" b="1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DEA111EB-BBE4-33C3-1D82-C08C24673E5C}"/>
              </a:ext>
            </a:extLst>
          </p:cNvPr>
          <p:cNvSpPr/>
          <p:nvPr/>
        </p:nvSpPr>
        <p:spPr>
          <a:xfrm>
            <a:off x="947306" y="2239705"/>
            <a:ext cx="9941859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2000" dirty="0">
                <a:solidFill>
                  <a:srgbClr val="0070C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Une actualité d'</a:t>
            </a:r>
            <a:r>
              <a:rPr lang="en-US" sz="2000" u="sng" dirty="0">
                <a:solidFill>
                  <a:srgbClr val="0070C0"/>
                </a:solidFill>
                <a:latin typeface="Arimo" pitchFamily="34" charset="0"/>
                <a:ea typeface="Arimo" pitchFamily="34" charset="-122"/>
                <a:cs typeface="Arimo" pitchFamily="34" charset="-12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EDUSCOL</a:t>
            </a:r>
            <a:r>
              <a:rPr lang="en-US" sz="2000" dirty="0">
                <a:solidFill>
                  <a:srgbClr val="0070C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r>
              <a:rPr lang="en-US" sz="2000" dirty="0">
                <a:latin typeface="Arimo" pitchFamily="34" charset="0"/>
                <a:ea typeface="Arimo" pitchFamily="34" charset="-122"/>
                <a:cs typeface="Arimo" pitchFamily="34" charset="-120"/>
              </a:rPr>
              <a:t>: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BE6B7AA-8C40-ECF8-0D96-86FAA60D40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59"/>
          <a:stretch>
            <a:fillRect/>
          </a:stretch>
        </p:blipFill>
        <p:spPr>
          <a:xfrm>
            <a:off x="2201675" y="2693333"/>
            <a:ext cx="8201025" cy="3922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492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0BF52-E9B4-D8BF-84EC-4A91E53F4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>
            <a:extLst>
              <a:ext uri="{FF2B5EF4-FFF2-40B4-BE49-F238E27FC236}">
                <a16:creationId xmlns:a16="http://schemas.microsoft.com/office/drawing/2014/main" id="{C912CCAD-241A-57CF-8E76-95BF33A7AC71}"/>
              </a:ext>
            </a:extLst>
          </p:cNvPr>
          <p:cNvSpPr/>
          <p:nvPr/>
        </p:nvSpPr>
        <p:spPr>
          <a:xfrm>
            <a:off x="344906" y="2041754"/>
            <a:ext cx="4722763" cy="1081757"/>
          </a:xfrm>
          <a:prstGeom prst="roundRect">
            <a:avLst>
              <a:gd name="adj" fmla="val 8453"/>
            </a:avLst>
          </a:prstGeom>
          <a:solidFill>
            <a:srgbClr val="FAFAFA">
              <a:alpha val="95000"/>
            </a:srgbClr>
          </a:solidFill>
          <a:ln w="19050">
            <a:solidFill>
              <a:srgbClr val="BDB8DF"/>
            </a:solidFill>
            <a:prstDash val="solid"/>
          </a:ln>
        </p:spPr>
      </p:sp>
      <p:sp>
        <p:nvSpPr>
          <p:cNvPr id="7" name="Shape 2">
            <a:extLst>
              <a:ext uri="{FF2B5EF4-FFF2-40B4-BE49-F238E27FC236}">
                <a16:creationId xmlns:a16="http://schemas.microsoft.com/office/drawing/2014/main" id="{C6214449-5093-1D3E-18E8-8D5B87CA29CF}"/>
              </a:ext>
            </a:extLst>
          </p:cNvPr>
          <p:cNvSpPr/>
          <p:nvPr/>
        </p:nvSpPr>
        <p:spPr>
          <a:xfrm>
            <a:off x="325856" y="2041754"/>
            <a:ext cx="76200" cy="1081757"/>
          </a:xfrm>
          <a:prstGeom prst="roundRect">
            <a:avLst>
              <a:gd name="adj" fmla="val 78140"/>
            </a:avLst>
          </a:prstGeom>
          <a:solidFill>
            <a:srgbClr val="5E4CE6"/>
          </a:solidFill>
          <a:ln/>
        </p:spPr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6D090A44-8264-32B0-28EA-EF32120AD8E9}"/>
              </a:ext>
            </a:extLst>
          </p:cNvPr>
          <p:cNvSpPr/>
          <p:nvPr/>
        </p:nvSpPr>
        <p:spPr>
          <a:xfrm>
            <a:off x="562864" y="2202563"/>
            <a:ext cx="333814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Louvre — Couture, objet d'art et de mode</a:t>
            </a:r>
            <a:endParaRPr lang="en-US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6461C86A-9B3D-91C7-84B4-3738DC63E1AC}"/>
              </a:ext>
            </a:extLst>
          </p:cNvPr>
          <p:cNvSpPr/>
          <p:nvPr/>
        </p:nvSpPr>
        <p:spPr>
          <a:xfrm>
            <a:off x="562864" y="2509074"/>
            <a:ext cx="434399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u="sng" dirty="0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Dossier </a:t>
            </a:r>
            <a:r>
              <a:rPr lang="en-US" sz="1400" u="sng" dirty="0" err="1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pédagogique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5">
            <a:extLst>
              <a:ext uri="{FF2B5EF4-FFF2-40B4-BE49-F238E27FC236}">
                <a16:creationId xmlns:a16="http://schemas.microsoft.com/office/drawing/2014/main" id="{239274CD-66DD-308A-26F3-D4C83F127362}"/>
              </a:ext>
            </a:extLst>
          </p:cNvPr>
          <p:cNvSpPr/>
          <p:nvPr/>
        </p:nvSpPr>
        <p:spPr>
          <a:xfrm>
            <a:off x="344906" y="3265270"/>
            <a:ext cx="4722763" cy="1081757"/>
          </a:xfrm>
          <a:prstGeom prst="roundRect">
            <a:avLst>
              <a:gd name="adj" fmla="val 8453"/>
            </a:avLst>
          </a:prstGeom>
          <a:solidFill>
            <a:srgbClr val="FAFAFA">
              <a:alpha val="95000"/>
            </a:srgbClr>
          </a:solidFill>
          <a:ln w="19050">
            <a:solidFill>
              <a:srgbClr val="BDB8DF"/>
            </a:solidFill>
            <a:prstDash val="solid"/>
          </a:ln>
        </p:spPr>
      </p:sp>
      <p:sp>
        <p:nvSpPr>
          <p:cNvPr id="11" name="Shape 6">
            <a:extLst>
              <a:ext uri="{FF2B5EF4-FFF2-40B4-BE49-F238E27FC236}">
                <a16:creationId xmlns:a16="http://schemas.microsoft.com/office/drawing/2014/main" id="{C4472A52-AE28-C88F-27E4-519E40F1515C}"/>
              </a:ext>
            </a:extLst>
          </p:cNvPr>
          <p:cNvSpPr/>
          <p:nvPr/>
        </p:nvSpPr>
        <p:spPr>
          <a:xfrm>
            <a:off x="325856" y="3265270"/>
            <a:ext cx="76200" cy="1081757"/>
          </a:xfrm>
          <a:prstGeom prst="roundRect">
            <a:avLst>
              <a:gd name="adj" fmla="val 78140"/>
            </a:avLst>
          </a:prstGeom>
          <a:solidFill>
            <a:srgbClr val="5E4CE6"/>
          </a:solidFill>
          <a:ln/>
        </p:spPr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DAB49906-2781-163C-3902-D110E12A1620}"/>
              </a:ext>
            </a:extLst>
          </p:cNvPr>
          <p:cNvSpPr/>
          <p:nvPr/>
        </p:nvSpPr>
        <p:spPr>
          <a:xfrm>
            <a:off x="562864" y="3426079"/>
            <a:ext cx="282594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300" b="1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Louvre Lens — S'habiller </a:t>
            </a:r>
            <a:r>
              <a:rPr lang="en-US" sz="1300" b="1" dirty="0" err="1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en</a:t>
            </a:r>
            <a:r>
              <a:rPr lang="en-US" sz="1300" b="1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 artiste,</a:t>
            </a:r>
          </a:p>
          <a:p>
            <a:pPr>
              <a:lnSpc>
                <a:spcPct val="104000"/>
              </a:lnSpc>
            </a:pPr>
            <a:r>
              <a:rPr lang="en-US" sz="1300" b="1" dirty="0" err="1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L'artiste</a:t>
            </a:r>
            <a:r>
              <a:rPr lang="en-US" sz="1300" b="1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et le </a:t>
            </a:r>
            <a:r>
              <a:rPr lang="en-US" sz="1300" b="1" dirty="0" err="1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vêtement</a:t>
            </a:r>
            <a:r>
              <a:rPr lang="en-US" sz="1300" b="1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</a:t>
            </a:r>
            <a:endParaRPr lang="en-US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8">
            <a:extLst>
              <a:ext uri="{FF2B5EF4-FFF2-40B4-BE49-F238E27FC236}">
                <a16:creationId xmlns:a16="http://schemas.microsoft.com/office/drawing/2014/main" id="{11FB172A-9062-9E38-E203-4B00C19593B0}"/>
              </a:ext>
            </a:extLst>
          </p:cNvPr>
          <p:cNvSpPr/>
          <p:nvPr/>
        </p:nvSpPr>
        <p:spPr>
          <a:xfrm>
            <a:off x="534289" y="3926626"/>
            <a:ext cx="434399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>
              <a:lnSpc>
                <a:spcPct val="133000"/>
              </a:lnSpc>
            </a:pPr>
            <a:r>
              <a:rPr lang="en-US" sz="1400" u="sng" dirty="0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Dossier </a:t>
            </a:r>
            <a:r>
              <a:rPr lang="en-US" sz="1400" u="sng" dirty="0" err="1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pédagogique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 </a:t>
            </a:r>
            <a:r>
              <a:rPr lang="en-US" sz="1100" dirty="0"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.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hape 9">
            <a:extLst>
              <a:ext uri="{FF2B5EF4-FFF2-40B4-BE49-F238E27FC236}">
                <a16:creationId xmlns:a16="http://schemas.microsoft.com/office/drawing/2014/main" id="{97BDE688-8B2F-E5EA-ED20-18BD45814054}"/>
              </a:ext>
            </a:extLst>
          </p:cNvPr>
          <p:cNvSpPr/>
          <p:nvPr/>
        </p:nvSpPr>
        <p:spPr>
          <a:xfrm>
            <a:off x="344906" y="4488786"/>
            <a:ext cx="4722763" cy="1081757"/>
          </a:xfrm>
          <a:prstGeom prst="roundRect">
            <a:avLst>
              <a:gd name="adj" fmla="val 8453"/>
            </a:avLst>
          </a:prstGeom>
          <a:solidFill>
            <a:srgbClr val="FAFAFA">
              <a:alpha val="95000"/>
            </a:srgbClr>
          </a:solidFill>
          <a:ln w="19050">
            <a:solidFill>
              <a:srgbClr val="BDB8DF"/>
            </a:solidFill>
            <a:prstDash val="solid"/>
          </a:ln>
        </p:spPr>
      </p:sp>
      <p:sp>
        <p:nvSpPr>
          <p:cNvPr id="15" name="Shape 10">
            <a:extLst>
              <a:ext uri="{FF2B5EF4-FFF2-40B4-BE49-F238E27FC236}">
                <a16:creationId xmlns:a16="http://schemas.microsoft.com/office/drawing/2014/main" id="{19C6F513-A286-AB14-5B2D-9A25CA953D28}"/>
              </a:ext>
            </a:extLst>
          </p:cNvPr>
          <p:cNvSpPr/>
          <p:nvPr/>
        </p:nvSpPr>
        <p:spPr>
          <a:xfrm>
            <a:off x="325856" y="4488786"/>
            <a:ext cx="76200" cy="1081757"/>
          </a:xfrm>
          <a:prstGeom prst="roundRect">
            <a:avLst>
              <a:gd name="adj" fmla="val 78140"/>
            </a:avLst>
          </a:prstGeom>
          <a:solidFill>
            <a:srgbClr val="5E4CE6"/>
          </a:solidFill>
          <a:ln/>
        </p:spPr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5ED170C4-0346-DE54-4FAA-C07463B972B6}"/>
              </a:ext>
            </a:extLst>
          </p:cNvPr>
          <p:cNvSpPr/>
          <p:nvPr/>
        </p:nvSpPr>
        <p:spPr>
          <a:xfrm>
            <a:off x="562864" y="4649595"/>
            <a:ext cx="295981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Musée de l'Homme à Paris — Le Wax</a:t>
            </a:r>
            <a:endParaRPr lang="en-US" sz="13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3E47D628-EA17-CF46-C9B5-8A709300C6A0}"/>
              </a:ext>
            </a:extLst>
          </p:cNvPr>
          <p:cNvSpPr/>
          <p:nvPr/>
        </p:nvSpPr>
        <p:spPr>
          <a:xfrm>
            <a:off x="562864" y="4956106"/>
            <a:ext cx="434399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u="sng" dirty="0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Qu'est-ce que le wax ?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0">
            <a:extLst>
              <a:ext uri="{FF2B5EF4-FFF2-40B4-BE49-F238E27FC236}">
                <a16:creationId xmlns:a16="http://schemas.microsoft.com/office/drawing/2014/main" id="{02C1078B-A5A0-8C6A-0E96-B3E8E55B8B70}"/>
              </a:ext>
            </a:extLst>
          </p:cNvPr>
          <p:cNvSpPr/>
          <p:nvPr/>
        </p:nvSpPr>
        <p:spPr>
          <a:xfrm>
            <a:off x="6318707" y="1386166"/>
            <a:ext cx="400131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00" dirty="0">
                <a:solidFill>
                  <a:srgbClr val="231971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Les expositions 2026</a:t>
            </a:r>
            <a:endParaRPr lang="en-US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hape 1">
            <a:extLst>
              <a:ext uri="{FF2B5EF4-FFF2-40B4-BE49-F238E27FC236}">
                <a16:creationId xmlns:a16="http://schemas.microsoft.com/office/drawing/2014/main" id="{F7AFC67D-434B-CB63-F1E9-6F57EDE28412}"/>
              </a:ext>
            </a:extLst>
          </p:cNvPr>
          <p:cNvSpPr/>
          <p:nvPr/>
        </p:nvSpPr>
        <p:spPr>
          <a:xfrm>
            <a:off x="6318707" y="2041754"/>
            <a:ext cx="4722763" cy="1454481"/>
          </a:xfrm>
          <a:prstGeom prst="roundRect">
            <a:avLst>
              <a:gd name="adj" fmla="val 8453"/>
            </a:avLst>
          </a:prstGeom>
          <a:solidFill>
            <a:srgbClr val="FAFAFA">
              <a:alpha val="95000"/>
            </a:srgbClr>
          </a:solidFill>
          <a:ln w="1905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Shape 2">
            <a:extLst>
              <a:ext uri="{FF2B5EF4-FFF2-40B4-BE49-F238E27FC236}">
                <a16:creationId xmlns:a16="http://schemas.microsoft.com/office/drawing/2014/main" id="{4386663B-D897-67CB-EDFF-E324D8C4BA41}"/>
              </a:ext>
            </a:extLst>
          </p:cNvPr>
          <p:cNvSpPr/>
          <p:nvPr/>
        </p:nvSpPr>
        <p:spPr>
          <a:xfrm>
            <a:off x="6299657" y="2041754"/>
            <a:ext cx="76198" cy="1454481"/>
          </a:xfrm>
          <a:prstGeom prst="roundRect">
            <a:avLst>
              <a:gd name="adj" fmla="val 78140"/>
            </a:avLst>
          </a:prstGeom>
          <a:solidFill>
            <a:srgbClr val="5E4CE6"/>
          </a:solidFill>
          <a:ln/>
        </p:spPr>
      </p:sp>
      <p:sp>
        <p:nvSpPr>
          <p:cNvPr id="21" name="Text 3">
            <a:extLst>
              <a:ext uri="{FF2B5EF4-FFF2-40B4-BE49-F238E27FC236}">
                <a16:creationId xmlns:a16="http://schemas.microsoft.com/office/drawing/2014/main" id="{900DFEF5-2C9E-0FE9-F105-C692BE6A0477}"/>
              </a:ext>
            </a:extLst>
          </p:cNvPr>
          <p:cNvSpPr/>
          <p:nvPr/>
        </p:nvSpPr>
        <p:spPr>
          <a:xfrm>
            <a:off x="6536664" y="2167336"/>
            <a:ext cx="4426945" cy="956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300" b="1" dirty="0" err="1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Musée</a:t>
            </a:r>
            <a:r>
              <a:rPr lang="en-US" sz="1300" b="1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Cognacq</a:t>
            </a:r>
            <a:r>
              <a:rPr lang="en-US" sz="1300" b="1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-Jay — </a:t>
            </a:r>
            <a:r>
              <a:rPr lang="en-US" sz="1300" b="1" dirty="0" err="1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Révéler</a:t>
            </a:r>
            <a:r>
              <a:rPr lang="en-US" sz="1300" b="1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 le </a:t>
            </a:r>
            <a:r>
              <a:rPr lang="en-US" sz="1300" b="1" dirty="0" err="1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féminin</a:t>
            </a:r>
            <a:r>
              <a:rPr lang="en-US" sz="1300" b="1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, m</a:t>
            </a:r>
            <a:r>
              <a:rPr lang="en-US" sz="1300" b="1" dirty="0">
                <a:solidFill>
                  <a:srgbClr val="2A2742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ode et </a:t>
            </a:r>
          </a:p>
          <a:p>
            <a:pPr>
              <a:lnSpc>
                <a:spcPct val="104000"/>
              </a:lnSpc>
            </a:pPr>
            <a:r>
              <a:rPr lang="en-US" sz="1300" b="1" dirty="0" err="1">
                <a:solidFill>
                  <a:srgbClr val="2A2742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apparence</a:t>
            </a:r>
            <a:r>
              <a:rPr lang="en-US" sz="1300" b="1" dirty="0">
                <a:solidFill>
                  <a:srgbClr val="2A2742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 au 18e siècle. </a:t>
            </a:r>
            <a:r>
              <a:rPr lang="en-US" sz="1300" dirty="0"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Dialogue entre arts </a:t>
            </a:r>
            <a:r>
              <a:rPr lang="en-US" sz="1300" dirty="0" err="1"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visuels</a:t>
            </a:r>
            <a:r>
              <a:rPr lang="en-US" sz="1300" dirty="0"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 et </a:t>
            </a:r>
          </a:p>
          <a:p>
            <a:pPr>
              <a:lnSpc>
                <a:spcPct val="104000"/>
              </a:lnSpc>
            </a:pPr>
            <a:r>
              <a:rPr lang="en-US" sz="1300" dirty="0"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culture </a:t>
            </a:r>
            <a:r>
              <a:rPr lang="en-US" sz="1300" dirty="0" err="1"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matérielle</a:t>
            </a:r>
            <a:r>
              <a:rPr lang="en-US" sz="1300" dirty="0"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 du </a:t>
            </a:r>
            <a:r>
              <a:rPr lang="en-US" sz="1300" dirty="0" err="1"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vêtement</a:t>
            </a:r>
            <a:r>
              <a:rPr lang="en-US" sz="1300" dirty="0"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 sous </a:t>
            </a:r>
            <a:r>
              <a:rPr lang="en-US" sz="1300" dirty="0" err="1"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l'angle</a:t>
            </a:r>
            <a:r>
              <a:rPr lang="en-US" sz="1300" dirty="0"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 de la </a:t>
            </a:r>
            <a:r>
              <a:rPr lang="en-US" sz="1300" dirty="0" err="1"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féminité</a:t>
            </a:r>
            <a:endParaRPr lang="en-US" sz="1300" dirty="0">
              <a:latin typeface="Arial" panose="020B0604020202020204" pitchFamily="34" charset="0"/>
              <a:ea typeface="Arimo" panose="020B0604020202020204" charset="0"/>
              <a:cs typeface="Arial" panose="020B0604020202020204" pitchFamily="34" charset="0"/>
            </a:endParaRPr>
          </a:p>
          <a:p>
            <a:pPr>
              <a:lnSpc>
                <a:spcPct val="133000"/>
              </a:lnSpc>
            </a:pPr>
            <a:r>
              <a:rPr lang="en-US" sz="1400" u="sng" dirty="0" err="1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Parcours</a:t>
            </a:r>
            <a:r>
              <a:rPr lang="en-US" sz="1400" u="sng" dirty="0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des salles</a:t>
            </a:r>
            <a:r>
              <a:rPr lang="en-US" sz="1400" dirty="0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4000"/>
              </a:lnSpc>
            </a:pPr>
            <a:endParaRPr lang="en-US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4">
            <a:extLst>
              <a:ext uri="{FF2B5EF4-FFF2-40B4-BE49-F238E27FC236}">
                <a16:creationId xmlns:a16="http://schemas.microsoft.com/office/drawing/2014/main" id="{B19F1E31-DBA5-41E8-C72A-5D297E80FCBA}"/>
              </a:ext>
            </a:extLst>
          </p:cNvPr>
          <p:cNvSpPr/>
          <p:nvPr/>
        </p:nvSpPr>
        <p:spPr>
          <a:xfrm>
            <a:off x="6536665" y="2509074"/>
            <a:ext cx="434399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Shape 5">
            <a:extLst>
              <a:ext uri="{FF2B5EF4-FFF2-40B4-BE49-F238E27FC236}">
                <a16:creationId xmlns:a16="http://schemas.microsoft.com/office/drawing/2014/main" id="{1F1872C2-C210-B64A-5D4F-391A581FA014}"/>
              </a:ext>
            </a:extLst>
          </p:cNvPr>
          <p:cNvSpPr/>
          <p:nvPr/>
        </p:nvSpPr>
        <p:spPr>
          <a:xfrm>
            <a:off x="6347280" y="3657044"/>
            <a:ext cx="4722763" cy="1299062"/>
          </a:xfrm>
          <a:prstGeom prst="roundRect">
            <a:avLst>
              <a:gd name="adj" fmla="val 8453"/>
            </a:avLst>
          </a:prstGeom>
          <a:solidFill>
            <a:srgbClr val="FAFAFA">
              <a:alpha val="95000"/>
            </a:srgbClr>
          </a:solidFill>
          <a:ln w="1905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Shape 6">
            <a:extLst>
              <a:ext uri="{FF2B5EF4-FFF2-40B4-BE49-F238E27FC236}">
                <a16:creationId xmlns:a16="http://schemas.microsoft.com/office/drawing/2014/main" id="{BA90A755-864B-D50A-BA8D-03396518B46E}"/>
              </a:ext>
            </a:extLst>
          </p:cNvPr>
          <p:cNvSpPr/>
          <p:nvPr/>
        </p:nvSpPr>
        <p:spPr>
          <a:xfrm>
            <a:off x="6330137" y="3684461"/>
            <a:ext cx="45719" cy="1299062"/>
          </a:xfrm>
          <a:prstGeom prst="roundRect">
            <a:avLst>
              <a:gd name="adj" fmla="val 78140"/>
            </a:avLst>
          </a:prstGeom>
          <a:solidFill>
            <a:srgbClr val="5E4CE6"/>
          </a:solidFill>
          <a:ln/>
        </p:spPr>
      </p:sp>
      <p:sp>
        <p:nvSpPr>
          <p:cNvPr id="25" name="Text 7">
            <a:extLst>
              <a:ext uri="{FF2B5EF4-FFF2-40B4-BE49-F238E27FC236}">
                <a16:creationId xmlns:a16="http://schemas.microsoft.com/office/drawing/2014/main" id="{B6C2D349-48C0-106A-2709-7186346F0B49}"/>
              </a:ext>
            </a:extLst>
          </p:cNvPr>
          <p:cNvSpPr/>
          <p:nvPr/>
        </p:nvSpPr>
        <p:spPr>
          <a:xfrm>
            <a:off x="6439732" y="3791037"/>
            <a:ext cx="282594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300" b="1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La Piscine de Roubaix — La </a:t>
            </a:r>
            <a:r>
              <a:rPr lang="en-US" sz="1300" b="1" dirty="0" err="1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Redoute</a:t>
            </a:r>
            <a:r>
              <a:rPr lang="en-US" sz="1300" b="1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, un temps </a:t>
            </a:r>
            <a:r>
              <a:rPr lang="en-US" sz="1300" b="1" dirty="0" err="1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d'avance</a:t>
            </a:r>
            <a:endParaRPr lang="en-US" sz="1300" b="1" dirty="0">
              <a:solidFill>
                <a:srgbClr val="2A2742"/>
              </a:solidFill>
              <a:latin typeface="Arial" panose="020B0604020202020204" pitchFamily="34" charset="0"/>
              <a:ea typeface="Outfit ExtraBold" pitchFamily="34" charset="-122"/>
              <a:cs typeface="Arial" panose="020B0604020202020204" pitchFamily="34" charset="0"/>
            </a:endParaRPr>
          </a:p>
          <a:p>
            <a:pPr>
              <a:lnSpc>
                <a:spcPct val="104000"/>
              </a:lnSpc>
            </a:pPr>
            <a:r>
              <a:rPr lang="en-US" sz="1300" dirty="0" err="1"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Évolution</a:t>
            </a:r>
            <a:r>
              <a:rPr lang="en-US" sz="1300" dirty="0"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commerciale</a:t>
            </a:r>
            <a:r>
              <a:rPr lang="en-US" sz="1300" dirty="0"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sous </a:t>
            </a:r>
            <a:r>
              <a:rPr lang="en-US" sz="1300" dirty="0" err="1"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l'angle</a:t>
            </a:r>
            <a:r>
              <a:rPr lang="en-US" sz="1300" dirty="0"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du design.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4000"/>
              </a:lnSpc>
            </a:pPr>
            <a:endParaRPr lang="en-US" sz="1400" dirty="0">
              <a:solidFill>
                <a:srgbClr val="2A2742"/>
              </a:solidFill>
              <a:latin typeface="Arial" panose="020B0604020202020204" pitchFamily="34" charset="0"/>
              <a:ea typeface="Arimo" pitchFamily="34" charset="-122"/>
              <a:cs typeface="Arial" panose="020B0604020202020204" pitchFamily="34" charset="0"/>
            </a:endParaRPr>
          </a:p>
          <a:p>
            <a:pPr>
              <a:lnSpc>
                <a:spcPct val="104000"/>
              </a:lnSpc>
            </a:pPr>
            <a:r>
              <a:rPr lang="en-US" sz="1400" dirty="0" err="1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Ressource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sur la page de </a:t>
            </a:r>
            <a:r>
              <a:rPr lang="en-US" sz="1400" dirty="0" err="1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l'</a:t>
            </a:r>
            <a:r>
              <a:rPr lang="en-US" sz="1400" u="sng" dirty="0" err="1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INA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Enjeu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de la distribution </a:t>
            </a:r>
          </a:p>
          <a:p>
            <a:pPr>
              <a:lnSpc>
                <a:spcPct val="104000"/>
              </a:lnSpc>
            </a:pP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de la mode.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4000"/>
              </a:lnSpc>
            </a:pPr>
            <a:endParaRPr lang="en-US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8">
            <a:extLst>
              <a:ext uri="{FF2B5EF4-FFF2-40B4-BE49-F238E27FC236}">
                <a16:creationId xmlns:a16="http://schemas.microsoft.com/office/drawing/2014/main" id="{BF6F6C8D-1890-24AC-63F1-7374E48C0C56}"/>
              </a:ext>
            </a:extLst>
          </p:cNvPr>
          <p:cNvSpPr/>
          <p:nvPr/>
        </p:nvSpPr>
        <p:spPr>
          <a:xfrm>
            <a:off x="6536665" y="4369085"/>
            <a:ext cx="434399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>
              <a:lnSpc>
                <a:spcPct val="133000"/>
              </a:lnSpc>
            </a:pPr>
            <a:r>
              <a:rPr lang="en-US" sz="1100" dirty="0"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.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Shape 9">
            <a:extLst>
              <a:ext uri="{FF2B5EF4-FFF2-40B4-BE49-F238E27FC236}">
                <a16:creationId xmlns:a16="http://schemas.microsoft.com/office/drawing/2014/main" id="{50DCAC25-7A9B-2677-56BF-5A5A1855B344}"/>
              </a:ext>
            </a:extLst>
          </p:cNvPr>
          <p:cNvSpPr/>
          <p:nvPr/>
        </p:nvSpPr>
        <p:spPr>
          <a:xfrm>
            <a:off x="6318707" y="5125281"/>
            <a:ext cx="4722763" cy="1081757"/>
          </a:xfrm>
          <a:prstGeom prst="roundRect">
            <a:avLst>
              <a:gd name="adj" fmla="val 8453"/>
            </a:avLst>
          </a:prstGeom>
          <a:solidFill>
            <a:srgbClr val="FAFAFA">
              <a:alpha val="95000"/>
            </a:srgbClr>
          </a:solidFill>
          <a:ln w="19050">
            <a:solidFill>
              <a:srgbClr val="BDB8DF"/>
            </a:solidFill>
            <a:prstDash val="solid"/>
          </a:ln>
        </p:spPr>
      </p:sp>
      <p:sp>
        <p:nvSpPr>
          <p:cNvPr id="28" name="Shape 10">
            <a:extLst>
              <a:ext uri="{FF2B5EF4-FFF2-40B4-BE49-F238E27FC236}">
                <a16:creationId xmlns:a16="http://schemas.microsoft.com/office/drawing/2014/main" id="{6766992C-A70D-B9D7-0E05-595CD675E259}"/>
              </a:ext>
            </a:extLst>
          </p:cNvPr>
          <p:cNvSpPr/>
          <p:nvPr/>
        </p:nvSpPr>
        <p:spPr>
          <a:xfrm>
            <a:off x="6299657" y="5125281"/>
            <a:ext cx="76200" cy="1081757"/>
          </a:xfrm>
          <a:prstGeom prst="roundRect">
            <a:avLst>
              <a:gd name="adj" fmla="val 78140"/>
            </a:avLst>
          </a:prstGeom>
          <a:solidFill>
            <a:srgbClr val="5E4CE6"/>
          </a:solidFill>
          <a:ln/>
        </p:spPr>
      </p:sp>
      <p:sp>
        <p:nvSpPr>
          <p:cNvPr id="29" name="Text 11">
            <a:extLst>
              <a:ext uri="{FF2B5EF4-FFF2-40B4-BE49-F238E27FC236}">
                <a16:creationId xmlns:a16="http://schemas.microsoft.com/office/drawing/2014/main" id="{B78DB03C-8327-A66D-6400-99B418150922}"/>
              </a:ext>
            </a:extLst>
          </p:cNvPr>
          <p:cNvSpPr/>
          <p:nvPr/>
        </p:nvSpPr>
        <p:spPr>
          <a:xfrm>
            <a:off x="6536665" y="5286090"/>
            <a:ext cx="295981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300" b="1" dirty="0" err="1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Musée</a:t>
            </a:r>
            <a:r>
              <a:rPr lang="en-US" sz="1300" b="1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 du quai Branly — Africa Fashion</a:t>
            </a:r>
          </a:p>
          <a:p>
            <a:pPr>
              <a:lnSpc>
                <a:spcPct val="104000"/>
              </a:lnSpc>
            </a:pPr>
            <a:endParaRPr lang="en-US" sz="1300" b="1" dirty="0">
              <a:solidFill>
                <a:srgbClr val="2A2742"/>
              </a:solidFill>
              <a:latin typeface="Arial" panose="020B0604020202020204" pitchFamily="34" charset="0"/>
              <a:ea typeface="Outfit ExtraBold" pitchFamily="34" charset="-122"/>
              <a:cs typeface="Arial" panose="020B0604020202020204" pitchFamily="34" charset="0"/>
            </a:endParaRPr>
          </a:p>
          <a:p>
            <a:pPr>
              <a:lnSpc>
                <a:spcPct val="104000"/>
              </a:lnSpc>
            </a:pPr>
            <a:r>
              <a:rPr lang="en-US" sz="1400" u="sng" dirty="0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Fiche de la salle</a:t>
            </a:r>
            <a:endParaRPr lang="en-US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 0">
            <a:extLst>
              <a:ext uri="{FF2B5EF4-FFF2-40B4-BE49-F238E27FC236}">
                <a16:creationId xmlns:a16="http://schemas.microsoft.com/office/drawing/2014/main" id="{4847F4DA-C419-57CA-2342-B6A44525970A}"/>
              </a:ext>
            </a:extLst>
          </p:cNvPr>
          <p:cNvSpPr/>
          <p:nvPr/>
        </p:nvSpPr>
        <p:spPr>
          <a:xfrm>
            <a:off x="1502882" y="391008"/>
            <a:ext cx="400131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000" b="1" dirty="0" err="1">
                <a:solidFill>
                  <a:srgbClr val="231971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Actualités</a:t>
            </a:r>
            <a:r>
              <a:rPr lang="en-US" sz="2750" b="1" dirty="0">
                <a:solidFill>
                  <a:srgbClr val="231971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 </a:t>
            </a:r>
            <a:r>
              <a:rPr lang="en-US" sz="3000" b="1" dirty="0">
                <a:solidFill>
                  <a:srgbClr val="231971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des expositions et </a:t>
            </a:r>
            <a:r>
              <a:rPr lang="en-US" sz="3000" b="1" dirty="0" err="1">
                <a:solidFill>
                  <a:srgbClr val="231971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ressources</a:t>
            </a:r>
            <a:r>
              <a:rPr lang="en-US" sz="3000" b="1" dirty="0">
                <a:solidFill>
                  <a:srgbClr val="231971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231971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numériques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0D6CAB56-D8B4-DA19-BB12-F254821752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155" y="2073234"/>
            <a:ext cx="701854" cy="1018795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086ADEDB-4752-5B51-88B2-EF32314B5E1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0" r="13986"/>
          <a:stretch>
            <a:fillRect/>
          </a:stretch>
        </p:blipFill>
        <p:spPr>
          <a:xfrm>
            <a:off x="4346223" y="3292809"/>
            <a:ext cx="729873" cy="1062707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588EAB25-C66C-0D25-B7CA-5A4267C5038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225" y="4488786"/>
            <a:ext cx="729872" cy="1095236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4988C717-60C5-A8F5-3AD1-275A29CEF78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8504" y="2037382"/>
            <a:ext cx="989139" cy="1463223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37724794-A9E8-D4A0-17E9-4E7549D99A1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7186" y="3598699"/>
            <a:ext cx="960457" cy="1440404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79E32F12-8073-07C2-F173-13BA3981F6B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044" y="5125280"/>
            <a:ext cx="960456" cy="1440685"/>
          </a:xfrm>
          <a:prstGeom prst="rect">
            <a:avLst/>
          </a:prstGeom>
        </p:spPr>
      </p:pic>
      <p:sp>
        <p:nvSpPr>
          <p:cNvPr id="44" name="Text 0">
            <a:extLst>
              <a:ext uri="{FF2B5EF4-FFF2-40B4-BE49-F238E27FC236}">
                <a16:creationId xmlns:a16="http://schemas.microsoft.com/office/drawing/2014/main" id="{B30FCEB4-EFAF-12F6-CC15-C47D3A9562E9}"/>
              </a:ext>
            </a:extLst>
          </p:cNvPr>
          <p:cNvSpPr/>
          <p:nvPr/>
        </p:nvSpPr>
        <p:spPr>
          <a:xfrm>
            <a:off x="402056" y="1442667"/>
            <a:ext cx="400131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00" dirty="0">
                <a:solidFill>
                  <a:srgbClr val="231971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Les expositions 2025</a:t>
            </a:r>
            <a:endParaRPr lang="en-US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904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A631A-8359-787B-F85F-429CE60C5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48E9F7EA-55EC-5838-D074-A4303875E19D}"/>
              </a:ext>
            </a:extLst>
          </p:cNvPr>
          <p:cNvSpPr/>
          <p:nvPr/>
        </p:nvSpPr>
        <p:spPr>
          <a:xfrm>
            <a:off x="1912543" y="0"/>
            <a:ext cx="81189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000" dirty="0">
                <a:solidFill>
                  <a:schemeClr val="bg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Histoire des arts</a:t>
            </a:r>
          </a:p>
          <a:p>
            <a:pPr marL="0" indent="0" algn="ctr">
              <a:lnSpc>
                <a:spcPct val="104000"/>
              </a:lnSpc>
              <a:buNone/>
            </a:pPr>
            <a:r>
              <a:rPr lang="en-US" sz="3000" dirty="0">
                <a:solidFill>
                  <a:schemeClr val="bg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Quand la mode devient objet </a:t>
            </a:r>
            <a:r>
              <a:rPr lang="en-US" sz="3600" b="1" dirty="0">
                <a:solidFill>
                  <a:schemeClr val="bg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d'étude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468A5A37-24A1-8577-FC5A-19E3391D0CBC}"/>
              </a:ext>
            </a:extLst>
          </p:cNvPr>
          <p:cNvSpPr/>
          <p:nvPr/>
        </p:nvSpPr>
        <p:spPr>
          <a:xfrm>
            <a:off x="1241690" y="242880"/>
            <a:ext cx="10506635" cy="8582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000" b="1" dirty="0">
                <a:solidFill>
                  <a:srgbClr val="231971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Projet Regarder ailleurs : circulations et hybridations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50D84899-E07C-E1A3-48B0-22DE56DA416A}"/>
              </a:ext>
            </a:extLst>
          </p:cNvPr>
          <p:cNvSpPr/>
          <p:nvPr/>
        </p:nvSpPr>
        <p:spPr>
          <a:xfrm>
            <a:off x="3909640" y="879732"/>
            <a:ext cx="3702424" cy="391709"/>
          </a:xfrm>
          <a:prstGeom prst="roundRect">
            <a:avLst>
              <a:gd name="adj" fmla="val 18079"/>
            </a:avLst>
          </a:prstGeom>
          <a:solidFill>
            <a:srgbClr val="D7D2F9"/>
          </a:solidFill>
          <a:ln/>
        </p:spPr>
      </p:sp>
      <p:pic>
        <p:nvPicPr>
          <p:cNvPr id="7" name="Image 1" descr="preencoded.png">
            <a:extLst>
              <a:ext uri="{FF2B5EF4-FFF2-40B4-BE49-F238E27FC236}">
                <a16:creationId xmlns:a16="http://schemas.microsoft.com/office/drawing/2014/main" id="{F704C7CC-7F14-D46F-2EE7-D99DE7F1A6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V="1">
            <a:off x="3928915" y="945639"/>
            <a:ext cx="279545" cy="279545"/>
          </a:xfrm>
          <a:prstGeom prst="rect">
            <a:avLst/>
          </a:prstGeom>
        </p:spPr>
      </p:pic>
      <p:sp>
        <p:nvSpPr>
          <p:cNvPr id="8" name="Text 2">
            <a:extLst>
              <a:ext uri="{FF2B5EF4-FFF2-40B4-BE49-F238E27FC236}">
                <a16:creationId xmlns:a16="http://schemas.microsoft.com/office/drawing/2014/main" id="{8941DE13-0B71-E88D-E3A0-CF3B333FD34C}"/>
              </a:ext>
            </a:extLst>
          </p:cNvPr>
          <p:cNvSpPr/>
          <p:nvPr/>
        </p:nvSpPr>
        <p:spPr>
          <a:xfrm>
            <a:off x="4406681" y="932483"/>
            <a:ext cx="2278707" cy="1729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APPROCHE EXTRA-OCCIDENTALE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F587A348-6139-F8B1-3E5A-7E46D4CD132E}"/>
              </a:ext>
            </a:extLst>
          </p:cNvPr>
          <p:cNvSpPr/>
          <p:nvPr/>
        </p:nvSpPr>
        <p:spPr>
          <a:xfrm>
            <a:off x="4574283" y="1546682"/>
            <a:ext cx="217385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00" b="1" dirty="0">
                <a:solidFill>
                  <a:srgbClr val="231971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Le Kimono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4">
            <a:extLst>
              <a:ext uri="{FF2B5EF4-FFF2-40B4-BE49-F238E27FC236}">
                <a16:creationId xmlns:a16="http://schemas.microsoft.com/office/drawing/2014/main" id="{B5C89A2F-0971-F9EB-9E68-A39FC950AEAC}"/>
              </a:ext>
            </a:extLst>
          </p:cNvPr>
          <p:cNvSpPr/>
          <p:nvPr/>
        </p:nvSpPr>
        <p:spPr>
          <a:xfrm>
            <a:off x="392357" y="2475669"/>
            <a:ext cx="2661489" cy="1441921"/>
          </a:xfrm>
          <a:prstGeom prst="roundRect">
            <a:avLst>
              <a:gd name="adj" fmla="val 4000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B79928BA-C8C1-48D3-84CA-891B75F303B3}"/>
              </a:ext>
            </a:extLst>
          </p:cNvPr>
          <p:cNvSpPr/>
          <p:nvPr/>
        </p:nvSpPr>
        <p:spPr>
          <a:xfrm>
            <a:off x="534412" y="2662629"/>
            <a:ext cx="2519434" cy="4937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Musée des Impressionnismes — Giverny</a:t>
            </a:r>
          </a:p>
          <a:p>
            <a:pPr marL="0" indent="0" algn="l">
              <a:lnSpc>
                <a:spcPct val="104000"/>
              </a:lnSpc>
              <a:buNone/>
            </a:pPr>
            <a:endParaRPr lang="en-US" sz="1300" b="1" dirty="0">
              <a:solidFill>
                <a:srgbClr val="2A27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4000"/>
              </a:lnSpc>
            </a:pPr>
            <a:r>
              <a:rPr lang="en-US" sz="1300" dirty="0" err="1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Japonisme</a:t>
            </a:r>
            <a:r>
              <a:rPr lang="en-US" sz="13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et </a:t>
            </a:r>
            <a:r>
              <a:rPr lang="en-US" sz="1300" dirty="0" err="1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impressionnisme</a:t>
            </a:r>
            <a:endParaRPr lang="en-US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D425C227-CBD4-1F14-55C1-D27EEC8A51B8}"/>
              </a:ext>
            </a:extLst>
          </p:cNvPr>
          <p:cNvSpPr/>
          <p:nvPr/>
        </p:nvSpPr>
        <p:spPr>
          <a:xfrm>
            <a:off x="534412" y="3580649"/>
            <a:ext cx="2026221" cy="43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400" u="sng" dirty="0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Dossier pédagogique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hape 7">
            <a:extLst>
              <a:ext uri="{FF2B5EF4-FFF2-40B4-BE49-F238E27FC236}">
                <a16:creationId xmlns:a16="http://schemas.microsoft.com/office/drawing/2014/main" id="{A814B7C0-849E-1CF0-5E72-D60FE0A0814C}"/>
              </a:ext>
            </a:extLst>
          </p:cNvPr>
          <p:cNvSpPr/>
          <p:nvPr/>
        </p:nvSpPr>
        <p:spPr>
          <a:xfrm>
            <a:off x="8374063" y="2563155"/>
            <a:ext cx="2661489" cy="1441921"/>
          </a:xfrm>
          <a:prstGeom prst="roundRect">
            <a:avLst>
              <a:gd name="adj" fmla="val 4000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  <p:txBody>
          <a:bodyPr/>
          <a:lstStyle/>
          <a:p>
            <a:r>
              <a:rPr lang="en-US" sz="1300" b="1" dirty="0" err="1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Musée</a:t>
            </a:r>
            <a:r>
              <a:rPr lang="en-US" sz="1300" b="1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Guimet</a:t>
            </a:r>
            <a:endParaRPr lang="en-US" sz="1300" b="1" dirty="0">
              <a:solidFill>
                <a:srgbClr val="2A2742"/>
              </a:solidFill>
              <a:latin typeface="Arial" panose="020B0604020202020204" pitchFamily="34" charset="0"/>
              <a:ea typeface="Outfit ExtraBold" pitchFamily="34" charset="-122"/>
              <a:cs typeface="Arial" panose="020B0604020202020204" pitchFamily="34" charset="0"/>
            </a:endParaRPr>
          </a:p>
          <a:p>
            <a:endParaRPr lang="en-US" sz="1300" b="1" dirty="0">
              <a:solidFill>
                <a:srgbClr val="2A2742"/>
              </a:solidFill>
              <a:latin typeface="Arial" panose="020B0604020202020204" pitchFamily="34" charset="0"/>
              <a:ea typeface="Outfit ExtraBold" pitchFamily="34" charset="-122"/>
              <a:cs typeface="Arial" panose="020B0604020202020204" pitchFamily="34" charset="0"/>
            </a:endParaRPr>
          </a:p>
          <a:p>
            <a:r>
              <a:rPr lang="en-US" sz="1200" dirty="0" err="1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Pièces</a:t>
            </a:r>
            <a:r>
              <a:rPr lang="en-US" sz="1200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commentées</a:t>
            </a:r>
            <a:endParaRPr lang="en-US" sz="1200" dirty="0">
              <a:solidFill>
                <a:srgbClr val="2A2742"/>
              </a:solidFill>
              <a:latin typeface="Arial" panose="020B0604020202020204" pitchFamily="34" charset="0"/>
              <a:ea typeface="Outfit ExtraBold" pitchFamily="34" charset="-122"/>
              <a:cs typeface="Arial" panose="020B0604020202020204" pitchFamily="34" charset="0"/>
            </a:endParaRPr>
          </a:p>
          <a:p>
            <a:endParaRPr lang="en-US" sz="1200" dirty="0">
              <a:solidFill>
                <a:srgbClr val="2A27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u="sng" dirty="0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kimono de </a:t>
            </a:r>
            <a:r>
              <a:rPr lang="en-US" sz="1200" u="sng" dirty="0" err="1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cérémonie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hape 4">
            <a:extLst>
              <a:ext uri="{FF2B5EF4-FFF2-40B4-BE49-F238E27FC236}">
                <a16:creationId xmlns:a16="http://schemas.microsoft.com/office/drawing/2014/main" id="{21B868FA-05EB-21CE-7FCC-2E0E4CF3FE06}"/>
              </a:ext>
            </a:extLst>
          </p:cNvPr>
          <p:cNvSpPr/>
          <p:nvPr/>
        </p:nvSpPr>
        <p:spPr>
          <a:xfrm>
            <a:off x="4525295" y="2579544"/>
            <a:ext cx="2661489" cy="1441921"/>
          </a:xfrm>
          <a:prstGeom prst="roundRect">
            <a:avLst>
              <a:gd name="adj" fmla="val 4000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  <p:txBody>
          <a:bodyPr/>
          <a:lstStyle/>
          <a:p>
            <a:r>
              <a:rPr lang="en-US" sz="1300" b="1" dirty="0" err="1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Musée</a:t>
            </a:r>
            <a:r>
              <a:rPr lang="en-US" sz="1300" b="1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 du quai Branly</a:t>
            </a:r>
          </a:p>
          <a:p>
            <a:endParaRPr lang="en-US" sz="1300" dirty="0">
              <a:solidFill>
                <a:srgbClr val="2A2742"/>
              </a:solidFill>
              <a:latin typeface="Arial" panose="020B0604020202020204" pitchFamily="34" charset="0"/>
              <a:ea typeface="Outfit ExtraBold" pitchFamily="34" charset="-122"/>
              <a:cs typeface="Arial" panose="020B0604020202020204" pitchFamily="34" charset="0"/>
            </a:endParaRPr>
          </a:p>
          <a:p>
            <a:r>
              <a:rPr lang="en-US" sz="1200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Kimono</a:t>
            </a:r>
          </a:p>
          <a:p>
            <a:endParaRPr lang="en-US" sz="1200" dirty="0">
              <a:solidFill>
                <a:srgbClr val="2A27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u="sng" dirty="0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Dossier </a:t>
            </a:r>
            <a:r>
              <a:rPr lang="en-US" sz="1200" u="sng" dirty="0" err="1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pédagogique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14D350CD-E5FE-7FC1-22C3-62BB47176A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713" y="4111162"/>
            <a:ext cx="2008188" cy="2370321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95BF8948-83E9-6E55-01A9-5893D467A8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662" y="4196712"/>
            <a:ext cx="1551726" cy="2284771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94E6ED88-488C-5280-1B89-5321D2AA2A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43" y="4005075"/>
            <a:ext cx="2191433" cy="2476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628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3D83D-05AE-35A6-90D1-494E83833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16624CC9-1A24-5B60-A05A-81B785D7E468}"/>
              </a:ext>
            </a:extLst>
          </p:cNvPr>
          <p:cNvSpPr/>
          <p:nvPr/>
        </p:nvSpPr>
        <p:spPr>
          <a:xfrm>
            <a:off x="1912543" y="0"/>
            <a:ext cx="81189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000" dirty="0">
                <a:solidFill>
                  <a:schemeClr val="bg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Histoire des arts</a:t>
            </a:r>
          </a:p>
          <a:p>
            <a:pPr marL="0" indent="0" algn="ctr">
              <a:lnSpc>
                <a:spcPct val="104000"/>
              </a:lnSpc>
              <a:buNone/>
            </a:pPr>
            <a:r>
              <a:rPr lang="en-US" sz="3000" dirty="0">
                <a:solidFill>
                  <a:schemeClr val="bg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Quand la mode devient objet </a:t>
            </a:r>
            <a:r>
              <a:rPr lang="en-US" sz="3600" b="1" dirty="0">
                <a:solidFill>
                  <a:schemeClr val="bg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d'étude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DC32A1E6-5C19-2D32-CC97-E7215A0DCFF9}"/>
              </a:ext>
            </a:extLst>
          </p:cNvPr>
          <p:cNvSpPr/>
          <p:nvPr/>
        </p:nvSpPr>
        <p:spPr>
          <a:xfrm>
            <a:off x="1241690" y="242880"/>
            <a:ext cx="10506635" cy="8582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000" b="1" dirty="0">
                <a:solidFill>
                  <a:srgbClr val="231971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Projet Regarder ailleurs : circulations et hybridations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6D12AEDB-8414-97D2-0421-B939F6A260AA}"/>
              </a:ext>
            </a:extLst>
          </p:cNvPr>
          <p:cNvSpPr/>
          <p:nvPr/>
        </p:nvSpPr>
        <p:spPr>
          <a:xfrm>
            <a:off x="3909640" y="879732"/>
            <a:ext cx="3702424" cy="391709"/>
          </a:xfrm>
          <a:prstGeom prst="roundRect">
            <a:avLst>
              <a:gd name="adj" fmla="val 18079"/>
            </a:avLst>
          </a:prstGeom>
          <a:solidFill>
            <a:srgbClr val="D7D2F9"/>
          </a:solidFill>
          <a:ln/>
        </p:spPr>
      </p:sp>
      <p:pic>
        <p:nvPicPr>
          <p:cNvPr id="7" name="Image 1" descr="preencoded.png">
            <a:extLst>
              <a:ext uri="{FF2B5EF4-FFF2-40B4-BE49-F238E27FC236}">
                <a16:creationId xmlns:a16="http://schemas.microsoft.com/office/drawing/2014/main" id="{5F23306C-575B-9C63-AC3D-68FEC43340C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V="1">
            <a:off x="3928915" y="945639"/>
            <a:ext cx="279545" cy="279545"/>
          </a:xfrm>
          <a:prstGeom prst="rect">
            <a:avLst/>
          </a:prstGeom>
        </p:spPr>
      </p:pic>
      <p:sp>
        <p:nvSpPr>
          <p:cNvPr id="8" name="Text 2">
            <a:extLst>
              <a:ext uri="{FF2B5EF4-FFF2-40B4-BE49-F238E27FC236}">
                <a16:creationId xmlns:a16="http://schemas.microsoft.com/office/drawing/2014/main" id="{B8BCCBA1-D096-D6D1-F4B9-7519CEAB810F}"/>
              </a:ext>
            </a:extLst>
          </p:cNvPr>
          <p:cNvSpPr/>
          <p:nvPr/>
        </p:nvSpPr>
        <p:spPr>
          <a:xfrm>
            <a:off x="4406681" y="932483"/>
            <a:ext cx="2278707" cy="1729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APPROCHE EXTRA-OCCIDENTALE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94D5C5AA-A559-D852-DD26-B4514DBE18EC}"/>
              </a:ext>
            </a:extLst>
          </p:cNvPr>
          <p:cNvSpPr/>
          <p:nvPr/>
        </p:nvSpPr>
        <p:spPr>
          <a:xfrm>
            <a:off x="4910861" y="2041067"/>
            <a:ext cx="1592406" cy="2611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00" b="1" dirty="0">
                <a:solidFill>
                  <a:srgbClr val="231971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Le wax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hape 0">
            <a:extLst>
              <a:ext uri="{FF2B5EF4-FFF2-40B4-BE49-F238E27FC236}">
                <a16:creationId xmlns:a16="http://schemas.microsoft.com/office/drawing/2014/main" id="{84944F5E-4B8C-6CEB-D6A0-B6E2F2F58140}"/>
              </a:ext>
            </a:extLst>
          </p:cNvPr>
          <p:cNvSpPr/>
          <p:nvPr/>
        </p:nvSpPr>
        <p:spPr>
          <a:xfrm>
            <a:off x="2939185" y="1430037"/>
            <a:ext cx="6399773" cy="504078"/>
          </a:xfrm>
          <a:prstGeom prst="roundRect">
            <a:avLst>
              <a:gd name="adj" fmla="val 11059"/>
            </a:avLst>
          </a:prstGeom>
          <a:noFill/>
          <a:ln w="4763">
            <a:solidFill>
              <a:srgbClr val="5E4CE6"/>
            </a:solidFill>
            <a:prstDash val="solid"/>
          </a:ln>
        </p:spPr>
      </p:sp>
      <p:sp>
        <p:nvSpPr>
          <p:cNvPr id="14" name="Text 1">
            <a:extLst>
              <a:ext uri="{FF2B5EF4-FFF2-40B4-BE49-F238E27FC236}">
                <a16:creationId xmlns:a16="http://schemas.microsoft.com/office/drawing/2014/main" id="{429F2E71-F306-93B1-0D04-11FA2FFFEC96}"/>
              </a:ext>
            </a:extLst>
          </p:cNvPr>
          <p:cNvSpPr/>
          <p:nvPr/>
        </p:nvSpPr>
        <p:spPr>
          <a:xfrm>
            <a:off x="3028195" y="1559296"/>
            <a:ext cx="6323274" cy="2821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400" dirty="0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PROGRAMME DE PREMIÈRE SPÉCIALITÉ — LA QUESTION DU MULTIPLE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3">
            <a:extLst>
              <a:ext uri="{FF2B5EF4-FFF2-40B4-BE49-F238E27FC236}">
                <a16:creationId xmlns:a16="http://schemas.microsoft.com/office/drawing/2014/main" id="{F0E5EE17-B450-FFAE-4AD8-311CB647D712}"/>
              </a:ext>
            </a:extLst>
          </p:cNvPr>
          <p:cNvSpPr/>
          <p:nvPr/>
        </p:nvSpPr>
        <p:spPr>
          <a:xfrm>
            <a:off x="387638" y="2822026"/>
            <a:ext cx="11416724" cy="423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400" dirty="0" err="1">
                <a:solidFill>
                  <a:srgbClr val="2A2742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Symbole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 d'identité culturelle hybride, il permet d'évoquer les croisements, les métissages de pratiques et est aussi témoin de l'histoire coloniale.</a:t>
            </a:r>
            <a:endParaRPr lang="en-US" sz="1400" dirty="0">
              <a:latin typeface="Arial" panose="020B0604020202020204" pitchFamily="34" charset="0"/>
              <a:ea typeface="Arimo" panose="020B0604020202020204" charset="0"/>
              <a:cs typeface="Arial" panose="020B0604020202020204" pitchFamily="34" charset="0"/>
            </a:endParaRPr>
          </a:p>
        </p:txBody>
      </p:sp>
      <p:sp>
        <p:nvSpPr>
          <p:cNvPr id="16" name="Shape 4">
            <a:extLst>
              <a:ext uri="{FF2B5EF4-FFF2-40B4-BE49-F238E27FC236}">
                <a16:creationId xmlns:a16="http://schemas.microsoft.com/office/drawing/2014/main" id="{617EA27F-DC07-C7AE-9D26-9DD8A4EBF817}"/>
              </a:ext>
            </a:extLst>
          </p:cNvPr>
          <p:cNvSpPr/>
          <p:nvPr/>
        </p:nvSpPr>
        <p:spPr>
          <a:xfrm>
            <a:off x="430711" y="3429000"/>
            <a:ext cx="11330578" cy="870924"/>
          </a:xfrm>
          <a:prstGeom prst="roundRect">
            <a:avLst>
              <a:gd name="adj" fmla="val 4319"/>
            </a:avLst>
          </a:prstGeom>
          <a:solidFill>
            <a:srgbClr val="B6D6FC"/>
          </a:solidFill>
          <a:ln/>
        </p:spPr>
      </p:sp>
      <p:sp>
        <p:nvSpPr>
          <p:cNvPr id="17" name="Text 5">
            <a:extLst>
              <a:ext uri="{FF2B5EF4-FFF2-40B4-BE49-F238E27FC236}">
                <a16:creationId xmlns:a16="http://schemas.microsoft.com/office/drawing/2014/main" id="{D2D40D80-E2E1-5AEB-3A40-41794DF269EB}"/>
              </a:ext>
            </a:extLst>
          </p:cNvPr>
          <p:cNvSpPr/>
          <p:nvPr/>
        </p:nvSpPr>
        <p:spPr>
          <a:xfrm>
            <a:off x="819375" y="3559745"/>
            <a:ext cx="9965166" cy="6088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23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Les colons néerlandais du 19e siècle introduisent ces cotonades inspirées de la technique artisanale javanaise. </a:t>
            </a:r>
          </a:p>
          <a:p>
            <a:pPr marL="0" indent="0" algn="ctr">
              <a:lnSpc>
                <a:spcPct val="123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Les motifs sont des dessins à la cire avant de teindre le tissu.</a:t>
            </a:r>
            <a:endParaRPr lang="en-US" sz="1400" dirty="0">
              <a:latin typeface="Arial" panose="020B0604020202020204" pitchFamily="34" charset="0"/>
              <a:ea typeface="Arimo" panose="020B0604020202020204" charset="0"/>
              <a:cs typeface="Arial" panose="020B060402020202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803B33F-5F3A-DAAB-1BCB-B746C9846344}"/>
              </a:ext>
            </a:extLst>
          </p:cNvPr>
          <p:cNvSpPr txBox="1"/>
          <p:nvPr/>
        </p:nvSpPr>
        <p:spPr>
          <a:xfrm>
            <a:off x="387638" y="4450808"/>
            <a:ext cx="11416724" cy="13971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3000"/>
              </a:lnSpc>
            </a:pP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Le wax </a:t>
            </a:r>
            <a:r>
              <a:rPr lang="en-US" sz="1400" dirty="0" err="1">
                <a:solidFill>
                  <a:srgbClr val="2A2742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témoigne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 des </a:t>
            </a:r>
            <a:r>
              <a:rPr lang="en-US" sz="1400" b="1" dirty="0" err="1">
                <a:solidFill>
                  <a:srgbClr val="2A2742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échanges</a:t>
            </a:r>
            <a:r>
              <a:rPr lang="en-US" sz="1400" b="1" dirty="0">
                <a:solidFill>
                  <a:srgbClr val="2A2742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 entre </a:t>
            </a:r>
            <a:r>
              <a:rPr lang="en-US" sz="1400" b="1" dirty="0" err="1">
                <a:solidFill>
                  <a:srgbClr val="2A2742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l'Europe</a:t>
            </a:r>
            <a:r>
              <a:rPr lang="en-US" sz="1400" b="1" dirty="0">
                <a:solidFill>
                  <a:srgbClr val="2A2742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2A2742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l'Afrique</a:t>
            </a:r>
            <a:r>
              <a:rPr lang="en-US" sz="1400" b="1" dirty="0">
                <a:solidFill>
                  <a:srgbClr val="2A2742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 et </a:t>
            </a:r>
            <a:r>
              <a:rPr lang="en-US" sz="1400" b="1" dirty="0" err="1">
                <a:solidFill>
                  <a:srgbClr val="2A2742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l'Asie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Commercialisé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d'abord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en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Europe, </a:t>
            </a:r>
            <a:r>
              <a:rPr lang="en-US" sz="1400" dirty="0" err="1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puis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en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Afrique dans les </a:t>
            </a:r>
            <a:r>
              <a:rPr lang="en-US" sz="1400" dirty="0" err="1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années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1960 avec les crises </a:t>
            </a:r>
            <a:r>
              <a:rPr lang="en-US" sz="1400" dirty="0" err="1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d'indépendance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23000"/>
              </a:lnSpc>
            </a:pPr>
            <a:endParaRPr lang="en-US" sz="1400" dirty="0">
              <a:solidFill>
                <a:srgbClr val="2A2742"/>
              </a:solidFill>
              <a:latin typeface="Arial" panose="020B0604020202020204" pitchFamily="34" charset="0"/>
              <a:ea typeface="Arimo" pitchFamily="34" charset="-122"/>
              <a:cs typeface="Arial" panose="020B0604020202020204" pitchFamily="34" charset="0"/>
            </a:endParaRPr>
          </a:p>
          <a:p>
            <a:pPr>
              <a:lnSpc>
                <a:spcPct val="123000"/>
              </a:lnSpc>
            </a:pP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À </a:t>
            </a:r>
            <a:r>
              <a:rPr lang="en-US" sz="1400" dirty="0" err="1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l'origine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produit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de luxe, il se </a:t>
            </a:r>
            <a:r>
              <a:rPr lang="en-US" sz="1400" dirty="0" err="1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démocratise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au milieu du 20e siècle. </a:t>
            </a:r>
            <a:r>
              <a:rPr lang="en-US" sz="1400" dirty="0" err="1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Aujourd'hui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c'est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un </a:t>
            </a:r>
            <a:r>
              <a:rPr lang="en-US" sz="1400" b="1" dirty="0" err="1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tissu</a:t>
            </a:r>
            <a:r>
              <a:rPr lang="en-US" sz="1400" b="1" dirty="0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fédérateur</a:t>
            </a:r>
            <a:r>
              <a:rPr lang="en-US" sz="1400" b="1" dirty="0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en</a:t>
            </a:r>
            <a:r>
              <a:rPr lang="en-US" sz="1400" b="1" dirty="0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Afrique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— lien entre les femmes, entre </a:t>
            </a:r>
            <a:r>
              <a:rPr lang="en-US" sz="1400" dirty="0" err="1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l'Afrique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et </a:t>
            </a:r>
            <a:r>
              <a:rPr lang="en-US" sz="1400" dirty="0" err="1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sa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diaspora.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778E84B-95CC-C1A3-476E-A447CCB7C5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09" y="966149"/>
            <a:ext cx="2483455" cy="155036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4D535ACE-3141-B08D-DEC7-2EAE87F08E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3980" y="960282"/>
            <a:ext cx="2483455" cy="155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58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41769C6E-AD4F-5AC5-BD78-B267A8AFE2A5}"/>
              </a:ext>
            </a:extLst>
          </p:cNvPr>
          <p:cNvSpPr/>
          <p:nvPr/>
        </p:nvSpPr>
        <p:spPr>
          <a:xfrm>
            <a:off x="1470212" y="376089"/>
            <a:ext cx="981635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000" b="1" dirty="0">
                <a:solidFill>
                  <a:srgbClr val="231971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Les territoires de la mode : cartographie numérique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2289ADE3-3990-F1A4-5B84-A9ECE5F6389F}"/>
              </a:ext>
            </a:extLst>
          </p:cNvPr>
          <p:cNvSpPr/>
          <p:nvPr/>
        </p:nvSpPr>
        <p:spPr>
          <a:xfrm>
            <a:off x="376518" y="1411560"/>
            <a:ext cx="11304494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Cette </a:t>
            </a:r>
            <a:r>
              <a:rPr lang="en-US" sz="1400" u="sng" dirty="0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ressource cartographique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donne un accès aux </a:t>
            </a:r>
            <a:r>
              <a:rPr lang="en-US" sz="1400" b="1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lieux de production, de conservation et de valorisation du textile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à travers le monde</a:t>
            </a:r>
            <a:r>
              <a:rPr lang="en-US" sz="95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.</a:t>
            </a:r>
            <a:endParaRPr lang="en-US" sz="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2" descr="preencoded.png">
            <a:extLst>
              <a:ext uri="{FF2B5EF4-FFF2-40B4-BE49-F238E27FC236}">
                <a16:creationId xmlns:a16="http://schemas.microsoft.com/office/drawing/2014/main" id="{10EEB5C2-B24B-31ED-6F37-8924899B29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2028" y="2924660"/>
            <a:ext cx="310083" cy="310083"/>
          </a:xfrm>
          <a:prstGeom prst="rect">
            <a:avLst/>
          </a:prstGeom>
        </p:spPr>
      </p:pic>
      <p:sp>
        <p:nvSpPr>
          <p:cNvPr id="8" name="Text 4">
            <a:extLst>
              <a:ext uri="{FF2B5EF4-FFF2-40B4-BE49-F238E27FC236}">
                <a16:creationId xmlns:a16="http://schemas.microsoft.com/office/drawing/2014/main" id="{29055B14-9B30-4835-7F8B-69CB03329495}"/>
              </a:ext>
            </a:extLst>
          </p:cNvPr>
          <p:cNvSpPr/>
          <p:nvPr/>
        </p:nvSpPr>
        <p:spPr>
          <a:xfrm>
            <a:off x="1177769" y="2924660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Lieux de production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FFA1321A-BDB6-038E-DFDB-9217ADAB7233}"/>
              </a:ext>
            </a:extLst>
          </p:cNvPr>
          <p:cNvSpPr/>
          <p:nvPr/>
        </p:nvSpPr>
        <p:spPr>
          <a:xfrm>
            <a:off x="1177769" y="3227005"/>
            <a:ext cx="2004702" cy="5581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Identifier les bassins industriels et artisanaux du textile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3" descr="preencoded.png">
            <a:extLst>
              <a:ext uri="{FF2B5EF4-FFF2-40B4-BE49-F238E27FC236}">
                <a16:creationId xmlns:a16="http://schemas.microsoft.com/office/drawing/2014/main" id="{2C7A5D50-9D08-3258-6CCB-26D9C597E9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98592" y="2924660"/>
            <a:ext cx="310083" cy="310083"/>
          </a:xfrm>
          <a:prstGeom prst="rect">
            <a:avLst/>
          </a:prstGeom>
        </p:spPr>
      </p:pic>
      <p:sp>
        <p:nvSpPr>
          <p:cNvPr id="11" name="Text 6">
            <a:extLst>
              <a:ext uri="{FF2B5EF4-FFF2-40B4-BE49-F238E27FC236}">
                <a16:creationId xmlns:a16="http://schemas.microsoft.com/office/drawing/2014/main" id="{C3B8D7E6-B712-2DD2-F4A0-6C37F4C799A4}"/>
              </a:ext>
            </a:extLst>
          </p:cNvPr>
          <p:cNvSpPr/>
          <p:nvPr/>
        </p:nvSpPr>
        <p:spPr>
          <a:xfrm>
            <a:off x="4844333" y="2924660"/>
            <a:ext cx="156976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Lieux de conservation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9D30DAFD-4FD7-E251-E9B3-1AF128EE3F8C}"/>
              </a:ext>
            </a:extLst>
          </p:cNvPr>
          <p:cNvSpPr/>
          <p:nvPr/>
        </p:nvSpPr>
        <p:spPr>
          <a:xfrm>
            <a:off x="4844333" y="3227004"/>
            <a:ext cx="2479832" cy="5581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Musées, archives et collections patrimoniales dédiés au vêtement et à la mode.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 4" descr="preencoded.png">
            <a:extLst>
              <a:ext uri="{FF2B5EF4-FFF2-40B4-BE49-F238E27FC236}">
                <a16:creationId xmlns:a16="http://schemas.microsoft.com/office/drawing/2014/main" id="{29336A55-F6E4-43EF-E073-78603FC8482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42146" y="2924660"/>
            <a:ext cx="310083" cy="310083"/>
          </a:xfrm>
          <a:prstGeom prst="rect">
            <a:avLst/>
          </a:prstGeom>
        </p:spPr>
      </p:pic>
      <p:sp>
        <p:nvSpPr>
          <p:cNvPr id="14" name="Text 8">
            <a:extLst>
              <a:ext uri="{FF2B5EF4-FFF2-40B4-BE49-F238E27FC236}">
                <a16:creationId xmlns:a16="http://schemas.microsoft.com/office/drawing/2014/main" id="{46724B01-2A84-0541-3279-82438A901FCA}"/>
              </a:ext>
            </a:extLst>
          </p:cNvPr>
          <p:cNvSpPr/>
          <p:nvPr/>
        </p:nvSpPr>
        <p:spPr>
          <a:xfrm>
            <a:off x="9187885" y="2924660"/>
            <a:ext cx="2479831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Partenariats de proximité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9">
            <a:extLst>
              <a:ext uri="{FF2B5EF4-FFF2-40B4-BE49-F238E27FC236}">
                <a16:creationId xmlns:a16="http://schemas.microsoft.com/office/drawing/2014/main" id="{E7ACB638-8119-5A41-D063-442B61491DB3}"/>
              </a:ext>
            </a:extLst>
          </p:cNvPr>
          <p:cNvSpPr/>
          <p:nvPr/>
        </p:nvSpPr>
        <p:spPr>
          <a:xfrm>
            <a:off x="9187887" y="3420853"/>
            <a:ext cx="2479832" cy="5581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Construire des liens entre </a:t>
            </a:r>
            <a:r>
              <a:rPr lang="en-US" sz="1400" dirty="0" err="1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etablissements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scolaires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et les acteurs culturels du territoire.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778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1171998C-C1AD-3C1E-0CE6-3C92E7F26864}"/>
              </a:ext>
            </a:extLst>
          </p:cNvPr>
          <p:cNvSpPr/>
          <p:nvPr/>
        </p:nvSpPr>
        <p:spPr>
          <a:xfrm>
            <a:off x="426393" y="371996"/>
            <a:ext cx="11514595" cy="7614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000" b="1" dirty="0">
                <a:solidFill>
                  <a:srgbClr val="231971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Croiser les expressions artistiques à l'échelle du Grand Magasin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3C5BB5F0-7B34-4319-53F3-7EEA15182236}"/>
              </a:ext>
            </a:extLst>
          </p:cNvPr>
          <p:cNvSpPr/>
          <p:nvPr/>
        </p:nvSpPr>
        <p:spPr>
          <a:xfrm>
            <a:off x="4750891" y="1114328"/>
            <a:ext cx="3428440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i="1">
                <a:solidFill>
                  <a:srgbClr val="231971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Au </a:t>
            </a:r>
            <a:r>
              <a:rPr lang="en-US" sz="1400" i="1" dirty="0">
                <a:solidFill>
                  <a:srgbClr val="231971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Bonheur des Dames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3">
            <a:extLst>
              <a:ext uri="{FF2B5EF4-FFF2-40B4-BE49-F238E27FC236}">
                <a16:creationId xmlns:a16="http://schemas.microsoft.com/office/drawing/2014/main" id="{57307E0B-AD25-3B73-5F72-37AAC81E2F16}"/>
              </a:ext>
            </a:extLst>
          </p:cNvPr>
          <p:cNvSpPr/>
          <p:nvPr/>
        </p:nvSpPr>
        <p:spPr>
          <a:xfrm>
            <a:off x="668438" y="2960026"/>
            <a:ext cx="5427561" cy="913581"/>
          </a:xfrm>
          <a:prstGeom prst="roundRect">
            <a:avLst>
              <a:gd name="adj" fmla="val 5601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5" name="Shape 4">
            <a:extLst>
              <a:ext uri="{FF2B5EF4-FFF2-40B4-BE49-F238E27FC236}">
                <a16:creationId xmlns:a16="http://schemas.microsoft.com/office/drawing/2014/main" id="{34864A09-A5A9-5EF5-6C7F-FCA5437DEB72}"/>
              </a:ext>
            </a:extLst>
          </p:cNvPr>
          <p:cNvSpPr/>
          <p:nvPr/>
        </p:nvSpPr>
        <p:spPr>
          <a:xfrm>
            <a:off x="795017" y="3086605"/>
            <a:ext cx="507522" cy="365447"/>
          </a:xfrm>
          <a:prstGeom prst="roundRect">
            <a:avLst>
              <a:gd name="adj" fmla="val 15636819"/>
            </a:avLst>
          </a:prstGeom>
          <a:solidFill>
            <a:srgbClr val="5E4CE6"/>
          </a:solidFill>
          <a:ln/>
        </p:spPr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2D43A79E-5FD7-6095-B710-F8D0AF7132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5476" y="3187064"/>
            <a:ext cx="228390" cy="164455"/>
          </a:xfrm>
          <a:prstGeom prst="rect">
            <a:avLst/>
          </a:prstGeom>
        </p:spPr>
      </p:pic>
      <p:sp>
        <p:nvSpPr>
          <p:cNvPr id="7" name="Text 5">
            <a:extLst>
              <a:ext uri="{FF2B5EF4-FFF2-40B4-BE49-F238E27FC236}">
                <a16:creationId xmlns:a16="http://schemas.microsoft.com/office/drawing/2014/main" id="{0A98AD52-9AD5-A866-8E2E-734BDD53AF16}"/>
              </a:ext>
            </a:extLst>
          </p:cNvPr>
          <p:cNvSpPr/>
          <p:nvPr/>
        </p:nvSpPr>
        <p:spPr>
          <a:xfrm>
            <a:off x="795016" y="3556678"/>
            <a:ext cx="2795973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Documents iconographiques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F5BA5E3C-3CFE-8232-E284-229A313F18E0}"/>
              </a:ext>
            </a:extLst>
          </p:cNvPr>
          <p:cNvSpPr/>
          <p:nvPr/>
        </p:nvSpPr>
        <p:spPr>
          <a:xfrm>
            <a:off x="6353085" y="2960026"/>
            <a:ext cx="5427561" cy="913581"/>
          </a:xfrm>
          <a:prstGeom prst="roundRect">
            <a:avLst>
              <a:gd name="adj" fmla="val 5601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2203CEEB-9AB2-FC3E-0DD5-1141AA36CECD}"/>
              </a:ext>
            </a:extLst>
          </p:cNvPr>
          <p:cNvSpPr/>
          <p:nvPr/>
        </p:nvSpPr>
        <p:spPr>
          <a:xfrm>
            <a:off x="6660807" y="3050088"/>
            <a:ext cx="507522" cy="365447"/>
          </a:xfrm>
          <a:prstGeom prst="roundRect">
            <a:avLst>
              <a:gd name="adj" fmla="val 15636819"/>
            </a:avLst>
          </a:prstGeom>
          <a:solidFill>
            <a:srgbClr val="5E4CE6"/>
          </a:solidFill>
          <a:ln/>
        </p:spPr>
      </p:sp>
      <p:pic>
        <p:nvPicPr>
          <p:cNvPr id="10" name="Image 1" descr="preencoded.png">
            <a:extLst>
              <a:ext uri="{FF2B5EF4-FFF2-40B4-BE49-F238E27FC236}">
                <a16:creationId xmlns:a16="http://schemas.microsoft.com/office/drawing/2014/main" id="{5357EE85-1649-8F61-BF47-AFA5AEBF79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5682" y="3131712"/>
            <a:ext cx="228390" cy="164455"/>
          </a:xfrm>
          <a:prstGeom prst="rect">
            <a:avLst/>
          </a:prstGeom>
        </p:spPr>
      </p:pic>
      <p:sp>
        <p:nvSpPr>
          <p:cNvPr id="11" name="Text 8">
            <a:extLst>
              <a:ext uri="{FF2B5EF4-FFF2-40B4-BE49-F238E27FC236}">
                <a16:creationId xmlns:a16="http://schemas.microsoft.com/office/drawing/2014/main" id="{3C939262-0BF0-C567-6BD0-23635549EAA3}"/>
              </a:ext>
            </a:extLst>
          </p:cNvPr>
          <p:cNvSpPr/>
          <p:nvPr/>
        </p:nvSpPr>
        <p:spPr>
          <a:xfrm>
            <a:off x="6546612" y="3593186"/>
            <a:ext cx="2114936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Affiches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hape 9">
            <a:extLst>
              <a:ext uri="{FF2B5EF4-FFF2-40B4-BE49-F238E27FC236}">
                <a16:creationId xmlns:a16="http://schemas.microsoft.com/office/drawing/2014/main" id="{A1C80252-52DD-8C6F-5AAE-62D853A9BF1A}"/>
              </a:ext>
            </a:extLst>
          </p:cNvPr>
          <p:cNvSpPr/>
          <p:nvPr/>
        </p:nvSpPr>
        <p:spPr>
          <a:xfrm>
            <a:off x="668439" y="3978234"/>
            <a:ext cx="5427560" cy="913581"/>
          </a:xfrm>
          <a:prstGeom prst="roundRect">
            <a:avLst>
              <a:gd name="adj" fmla="val 5601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13" name="Shape 10">
            <a:extLst>
              <a:ext uri="{FF2B5EF4-FFF2-40B4-BE49-F238E27FC236}">
                <a16:creationId xmlns:a16="http://schemas.microsoft.com/office/drawing/2014/main" id="{FC3743BA-2AC6-8521-304D-90DA4F6615EF}"/>
              </a:ext>
            </a:extLst>
          </p:cNvPr>
          <p:cNvSpPr/>
          <p:nvPr/>
        </p:nvSpPr>
        <p:spPr>
          <a:xfrm>
            <a:off x="795017" y="4104812"/>
            <a:ext cx="507522" cy="365447"/>
          </a:xfrm>
          <a:prstGeom prst="roundRect">
            <a:avLst>
              <a:gd name="adj" fmla="val 15636819"/>
            </a:avLst>
          </a:prstGeom>
          <a:solidFill>
            <a:srgbClr val="5E4CE6"/>
          </a:solidFill>
          <a:ln/>
        </p:spPr>
      </p:sp>
      <p:pic>
        <p:nvPicPr>
          <p:cNvPr id="14" name="Image 2" descr="preencoded.png">
            <a:extLst>
              <a:ext uri="{FF2B5EF4-FFF2-40B4-BE49-F238E27FC236}">
                <a16:creationId xmlns:a16="http://schemas.microsoft.com/office/drawing/2014/main" id="{EB02620B-BDCB-70A9-DE05-F4378EB76EC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5476" y="4205271"/>
            <a:ext cx="228390" cy="164455"/>
          </a:xfrm>
          <a:prstGeom prst="rect">
            <a:avLst/>
          </a:prstGeom>
        </p:spPr>
      </p:pic>
      <p:sp>
        <p:nvSpPr>
          <p:cNvPr id="15" name="Text 11">
            <a:extLst>
              <a:ext uri="{FF2B5EF4-FFF2-40B4-BE49-F238E27FC236}">
                <a16:creationId xmlns:a16="http://schemas.microsoft.com/office/drawing/2014/main" id="{681BD1DF-3E24-98B3-69F3-7AB5662CC9A2}"/>
              </a:ext>
            </a:extLst>
          </p:cNvPr>
          <p:cNvSpPr/>
          <p:nvPr/>
        </p:nvSpPr>
        <p:spPr>
          <a:xfrm>
            <a:off x="795017" y="4574886"/>
            <a:ext cx="2114936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Journaux de mode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hape 12">
            <a:extLst>
              <a:ext uri="{FF2B5EF4-FFF2-40B4-BE49-F238E27FC236}">
                <a16:creationId xmlns:a16="http://schemas.microsoft.com/office/drawing/2014/main" id="{D9ABCADB-4007-3CA5-CF8E-A52645ED15AE}"/>
              </a:ext>
            </a:extLst>
          </p:cNvPr>
          <p:cNvSpPr/>
          <p:nvPr/>
        </p:nvSpPr>
        <p:spPr>
          <a:xfrm>
            <a:off x="6353084" y="3971351"/>
            <a:ext cx="5427561" cy="913581"/>
          </a:xfrm>
          <a:prstGeom prst="roundRect">
            <a:avLst>
              <a:gd name="adj" fmla="val 5601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17" name="Shape 13">
            <a:extLst>
              <a:ext uri="{FF2B5EF4-FFF2-40B4-BE49-F238E27FC236}">
                <a16:creationId xmlns:a16="http://schemas.microsoft.com/office/drawing/2014/main" id="{2CF202B4-B1EA-636F-0251-346866E1111D}"/>
              </a:ext>
            </a:extLst>
          </p:cNvPr>
          <p:cNvSpPr/>
          <p:nvPr/>
        </p:nvSpPr>
        <p:spPr>
          <a:xfrm>
            <a:off x="6466550" y="4053555"/>
            <a:ext cx="507522" cy="365447"/>
          </a:xfrm>
          <a:prstGeom prst="roundRect">
            <a:avLst>
              <a:gd name="adj" fmla="val 15636819"/>
            </a:avLst>
          </a:prstGeom>
          <a:solidFill>
            <a:srgbClr val="5E4CE6"/>
          </a:solidFill>
          <a:ln/>
        </p:spPr>
      </p:sp>
      <p:pic>
        <p:nvPicPr>
          <p:cNvPr id="18" name="Image 3" descr="preencoded.png">
            <a:extLst>
              <a:ext uri="{FF2B5EF4-FFF2-40B4-BE49-F238E27FC236}">
                <a16:creationId xmlns:a16="http://schemas.microsoft.com/office/drawing/2014/main" id="{4C3F4C8A-96C6-2D46-B1E9-C84C691F6D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46612" y="4161354"/>
            <a:ext cx="228390" cy="164455"/>
          </a:xfrm>
          <a:prstGeom prst="rect">
            <a:avLst/>
          </a:prstGeom>
        </p:spPr>
      </p:pic>
      <p:sp>
        <p:nvSpPr>
          <p:cNvPr id="19" name="Text 14">
            <a:extLst>
              <a:ext uri="{FF2B5EF4-FFF2-40B4-BE49-F238E27FC236}">
                <a16:creationId xmlns:a16="http://schemas.microsoft.com/office/drawing/2014/main" id="{0F8C573C-0B8C-280F-BD96-C40DA4BE0653}"/>
              </a:ext>
            </a:extLst>
          </p:cNvPr>
          <p:cNvSpPr/>
          <p:nvPr/>
        </p:nvSpPr>
        <p:spPr>
          <a:xfrm>
            <a:off x="6546612" y="4538370"/>
            <a:ext cx="2114936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La première réclame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Shape 15">
            <a:extLst>
              <a:ext uri="{FF2B5EF4-FFF2-40B4-BE49-F238E27FC236}">
                <a16:creationId xmlns:a16="http://schemas.microsoft.com/office/drawing/2014/main" id="{717DBF4C-9C98-E28F-6050-43B25F7202A8}"/>
              </a:ext>
            </a:extLst>
          </p:cNvPr>
          <p:cNvSpPr/>
          <p:nvPr/>
        </p:nvSpPr>
        <p:spPr>
          <a:xfrm>
            <a:off x="668438" y="4996442"/>
            <a:ext cx="5427559" cy="913581"/>
          </a:xfrm>
          <a:prstGeom prst="roundRect">
            <a:avLst>
              <a:gd name="adj" fmla="val 5601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21" name="Shape 16">
            <a:extLst>
              <a:ext uri="{FF2B5EF4-FFF2-40B4-BE49-F238E27FC236}">
                <a16:creationId xmlns:a16="http://schemas.microsoft.com/office/drawing/2014/main" id="{541AEA30-EC1D-11EC-5368-64F79AB14C68}"/>
              </a:ext>
            </a:extLst>
          </p:cNvPr>
          <p:cNvSpPr/>
          <p:nvPr/>
        </p:nvSpPr>
        <p:spPr>
          <a:xfrm>
            <a:off x="795017" y="5123020"/>
            <a:ext cx="507522" cy="365447"/>
          </a:xfrm>
          <a:prstGeom prst="roundRect">
            <a:avLst>
              <a:gd name="adj" fmla="val 15636819"/>
            </a:avLst>
          </a:prstGeom>
          <a:solidFill>
            <a:srgbClr val="5E4CE6"/>
          </a:solidFill>
          <a:ln/>
        </p:spPr>
      </p:sp>
      <p:pic>
        <p:nvPicPr>
          <p:cNvPr id="22" name="Image 4" descr="preencoded.png">
            <a:extLst>
              <a:ext uri="{FF2B5EF4-FFF2-40B4-BE49-F238E27FC236}">
                <a16:creationId xmlns:a16="http://schemas.microsoft.com/office/drawing/2014/main" id="{2DB4AEEB-8485-9DD2-7614-F3928F9618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95476" y="5223479"/>
            <a:ext cx="228390" cy="164455"/>
          </a:xfrm>
          <a:prstGeom prst="rect">
            <a:avLst/>
          </a:prstGeom>
        </p:spPr>
      </p:pic>
      <p:sp>
        <p:nvSpPr>
          <p:cNvPr id="23" name="Text 17">
            <a:extLst>
              <a:ext uri="{FF2B5EF4-FFF2-40B4-BE49-F238E27FC236}">
                <a16:creationId xmlns:a16="http://schemas.microsoft.com/office/drawing/2014/main" id="{B74E99F6-202B-AD31-11B3-B258E0AADEC7}"/>
              </a:ext>
            </a:extLst>
          </p:cNvPr>
          <p:cNvSpPr/>
          <p:nvPr/>
        </p:nvSpPr>
        <p:spPr>
          <a:xfrm>
            <a:off x="795017" y="5593094"/>
            <a:ext cx="3638744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Parcours vidéo — lecture à voix haute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Shape 18">
            <a:extLst>
              <a:ext uri="{FF2B5EF4-FFF2-40B4-BE49-F238E27FC236}">
                <a16:creationId xmlns:a16="http://schemas.microsoft.com/office/drawing/2014/main" id="{930A74BF-4EC4-7F99-AE65-C27423EF19A2}"/>
              </a:ext>
            </a:extLst>
          </p:cNvPr>
          <p:cNvSpPr/>
          <p:nvPr/>
        </p:nvSpPr>
        <p:spPr>
          <a:xfrm>
            <a:off x="6353084" y="5004300"/>
            <a:ext cx="5427561" cy="913581"/>
          </a:xfrm>
          <a:prstGeom prst="roundRect">
            <a:avLst>
              <a:gd name="adj" fmla="val 5601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25" name="Shape 19">
            <a:extLst>
              <a:ext uri="{FF2B5EF4-FFF2-40B4-BE49-F238E27FC236}">
                <a16:creationId xmlns:a16="http://schemas.microsoft.com/office/drawing/2014/main" id="{1EB99FE3-D333-3E44-5BFB-C97D66C62147}"/>
              </a:ext>
            </a:extLst>
          </p:cNvPr>
          <p:cNvSpPr/>
          <p:nvPr/>
        </p:nvSpPr>
        <p:spPr>
          <a:xfrm>
            <a:off x="6491921" y="5167963"/>
            <a:ext cx="507522" cy="365447"/>
          </a:xfrm>
          <a:prstGeom prst="roundRect">
            <a:avLst>
              <a:gd name="adj" fmla="val 15636819"/>
            </a:avLst>
          </a:prstGeom>
          <a:solidFill>
            <a:srgbClr val="5E4CE6"/>
          </a:solidFill>
          <a:ln/>
        </p:spPr>
      </p:sp>
      <p:pic>
        <p:nvPicPr>
          <p:cNvPr id="26" name="Image 5" descr="preencoded.png">
            <a:extLst>
              <a:ext uri="{FF2B5EF4-FFF2-40B4-BE49-F238E27FC236}">
                <a16:creationId xmlns:a16="http://schemas.microsoft.com/office/drawing/2014/main" id="{EE00F75B-84E5-E01B-16B7-D8391E98A0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95972" y="5268458"/>
            <a:ext cx="228390" cy="164455"/>
          </a:xfrm>
          <a:prstGeom prst="rect">
            <a:avLst/>
          </a:prstGeom>
        </p:spPr>
      </p:pic>
      <p:sp>
        <p:nvSpPr>
          <p:cNvPr id="27" name="Text 20">
            <a:extLst>
              <a:ext uri="{FF2B5EF4-FFF2-40B4-BE49-F238E27FC236}">
                <a16:creationId xmlns:a16="http://schemas.microsoft.com/office/drawing/2014/main" id="{996650D6-8C72-550C-27AA-28FBC0284391}"/>
              </a:ext>
            </a:extLst>
          </p:cNvPr>
          <p:cNvSpPr/>
          <p:nvPr/>
        </p:nvSpPr>
        <p:spPr>
          <a:xfrm>
            <a:off x="6546612" y="5648496"/>
            <a:ext cx="3843263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Parcours sonore dans le grand magasin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 2">
            <a:extLst>
              <a:ext uri="{FF2B5EF4-FFF2-40B4-BE49-F238E27FC236}">
                <a16:creationId xmlns:a16="http://schemas.microsoft.com/office/drawing/2014/main" id="{E6489867-ED3A-956D-3C4D-48AD381C7380}"/>
              </a:ext>
            </a:extLst>
          </p:cNvPr>
          <p:cNvSpPr/>
          <p:nvPr/>
        </p:nvSpPr>
        <p:spPr>
          <a:xfrm>
            <a:off x="895476" y="2041753"/>
            <a:ext cx="8717607" cy="181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La page </a:t>
            </a:r>
            <a:r>
              <a:rPr lang="en-US" sz="1400" u="sng" dirty="0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BNF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regroupe un ensemble de ressources pédagogiques et documentaires exceptionnelles pour explorer ce roman fondateur.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295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1">
            <a:extLst>
              <a:ext uri="{FF2B5EF4-FFF2-40B4-BE49-F238E27FC236}">
                <a16:creationId xmlns:a16="http://schemas.microsoft.com/office/drawing/2014/main" id="{E2984554-6B66-2570-2828-EB43D6B964D4}"/>
              </a:ext>
            </a:extLst>
          </p:cNvPr>
          <p:cNvSpPr/>
          <p:nvPr/>
        </p:nvSpPr>
        <p:spPr>
          <a:xfrm>
            <a:off x="562017" y="3116705"/>
            <a:ext cx="3643833" cy="1047601"/>
          </a:xfrm>
          <a:prstGeom prst="roundRect">
            <a:avLst>
              <a:gd name="adj" fmla="val 4707"/>
            </a:avLst>
          </a:prstGeom>
          <a:solidFill>
            <a:srgbClr val="FAFAFA">
              <a:alpha val="95000"/>
            </a:srgbClr>
          </a:solidFill>
          <a:ln w="14288">
            <a:solidFill>
              <a:srgbClr val="BDB8DF"/>
            </a:solidFill>
            <a:prstDash val="solid"/>
          </a:ln>
        </p:spPr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E3E32372-ABC7-7027-7E09-ACAA8360EBB4}"/>
              </a:ext>
            </a:extLst>
          </p:cNvPr>
          <p:cNvSpPr/>
          <p:nvPr/>
        </p:nvSpPr>
        <p:spPr>
          <a:xfrm>
            <a:off x="521643" y="365820"/>
            <a:ext cx="8212187" cy="3668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000" b="1" dirty="0">
                <a:solidFill>
                  <a:srgbClr val="231971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Frise chronologique de la mode — du 18e siècle à nos jours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5E2110F6-CF5A-049A-4D52-43DDB4C4709E}"/>
              </a:ext>
            </a:extLst>
          </p:cNvPr>
          <p:cNvSpPr/>
          <p:nvPr/>
        </p:nvSpPr>
        <p:spPr>
          <a:xfrm>
            <a:off x="521643" y="1636996"/>
            <a:ext cx="3643833" cy="1047601"/>
          </a:xfrm>
          <a:prstGeom prst="roundRect">
            <a:avLst>
              <a:gd name="adj" fmla="val 4707"/>
            </a:avLst>
          </a:prstGeom>
          <a:solidFill>
            <a:srgbClr val="FAFAFA">
              <a:alpha val="95000"/>
            </a:srgbClr>
          </a:solidFill>
          <a:ln w="14288">
            <a:solidFill>
              <a:srgbClr val="BDB8DF"/>
            </a:solidFill>
            <a:prstDash val="solid"/>
          </a:ln>
        </p:spPr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127C0629-BA24-229B-7BF9-3F7F38F5B5C6}"/>
              </a:ext>
            </a:extLst>
          </p:cNvPr>
          <p:cNvSpPr/>
          <p:nvPr/>
        </p:nvSpPr>
        <p:spPr>
          <a:xfrm>
            <a:off x="535931" y="1651284"/>
            <a:ext cx="3629546" cy="352202"/>
          </a:xfrm>
          <a:prstGeom prst="roundRect">
            <a:avLst>
              <a:gd name="adj" fmla="val 9132"/>
            </a:avLst>
          </a:prstGeom>
          <a:solidFill>
            <a:srgbClr val="E9E6FA"/>
          </a:solidFill>
          <a:ln/>
        </p:spPr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1ED7C258-A254-A603-3558-BFEBFDB54BF7}"/>
              </a:ext>
            </a:extLst>
          </p:cNvPr>
          <p:cNvSpPr/>
          <p:nvPr/>
        </p:nvSpPr>
        <p:spPr>
          <a:xfrm>
            <a:off x="653281" y="1751594"/>
            <a:ext cx="14674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MAD Paris</a:t>
            </a:r>
            <a:endParaRPr lang="en-US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E9954764-1B64-FF1D-F0CD-67E882846ABD}"/>
              </a:ext>
            </a:extLst>
          </p:cNvPr>
          <p:cNvSpPr/>
          <p:nvPr/>
        </p:nvSpPr>
        <p:spPr>
          <a:xfrm>
            <a:off x="579744" y="2102544"/>
            <a:ext cx="3643833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200" u="sng" dirty="0" err="1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Chronologie</a:t>
            </a:r>
            <a:r>
              <a:rPr lang="en-US" sz="1200" u="sng" dirty="0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1715–1914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7FFEE620-6C8E-1128-3B1B-6E26C5343265}"/>
              </a:ext>
            </a:extLst>
          </p:cNvPr>
          <p:cNvSpPr/>
          <p:nvPr/>
        </p:nvSpPr>
        <p:spPr>
          <a:xfrm>
            <a:off x="569174" y="3100190"/>
            <a:ext cx="3617183" cy="352202"/>
          </a:xfrm>
          <a:prstGeom prst="roundRect">
            <a:avLst>
              <a:gd name="adj" fmla="val 9132"/>
            </a:avLst>
          </a:prstGeom>
          <a:solidFill>
            <a:srgbClr val="E9E6FA"/>
          </a:solidFill>
          <a:ln/>
        </p:spPr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4410C76C-EBDA-1177-5B1B-43755E036EEA}"/>
              </a:ext>
            </a:extLst>
          </p:cNvPr>
          <p:cNvSpPr/>
          <p:nvPr/>
        </p:nvSpPr>
        <p:spPr>
          <a:xfrm>
            <a:off x="2420373" y="3163814"/>
            <a:ext cx="164200" cy="2201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endParaRPr lang="en-US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32E7997A-F5A2-319E-C9E9-082D01950D36}"/>
              </a:ext>
            </a:extLst>
          </p:cNvPr>
          <p:cNvSpPr/>
          <p:nvPr/>
        </p:nvSpPr>
        <p:spPr>
          <a:xfrm>
            <a:off x="686525" y="3196290"/>
            <a:ext cx="1368563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Palais Galliera</a:t>
            </a:r>
            <a:endParaRPr lang="en-US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A268DE3E-80D0-64AE-97A2-5F4A69ED09C7}"/>
              </a:ext>
            </a:extLst>
          </p:cNvPr>
          <p:cNvSpPr/>
          <p:nvPr/>
        </p:nvSpPr>
        <p:spPr>
          <a:xfrm>
            <a:off x="620117" y="3535964"/>
            <a:ext cx="3398297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u="sng" dirty="0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 mode en mouvement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— </a:t>
            </a:r>
            <a:r>
              <a:rPr lang="en-US" sz="1400" dirty="0" err="1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Chronologie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sélective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4C1F0302-6EB2-BF05-205E-1FE99BC8DA0A}"/>
              </a:ext>
            </a:extLst>
          </p:cNvPr>
          <p:cNvSpPr/>
          <p:nvPr/>
        </p:nvSpPr>
        <p:spPr>
          <a:xfrm>
            <a:off x="528237" y="4681948"/>
            <a:ext cx="3658120" cy="1219274"/>
          </a:xfrm>
          <a:prstGeom prst="roundRect">
            <a:avLst>
              <a:gd name="adj" fmla="val 4044"/>
            </a:avLst>
          </a:prstGeom>
          <a:solidFill>
            <a:srgbClr val="FAFAFA">
              <a:alpha val="95000"/>
            </a:srgbClr>
          </a:solidFill>
          <a:ln w="14288">
            <a:solidFill>
              <a:srgbClr val="BDB8DF"/>
            </a:solidFill>
            <a:prstDash val="solid"/>
          </a:ln>
        </p:spPr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1EAFE940-25C6-254C-1CA4-6CB43F2AB075}"/>
              </a:ext>
            </a:extLst>
          </p:cNvPr>
          <p:cNvSpPr/>
          <p:nvPr/>
        </p:nvSpPr>
        <p:spPr>
          <a:xfrm>
            <a:off x="542525" y="4696236"/>
            <a:ext cx="3631366" cy="352202"/>
          </a:xfrm>
          <a:prstGeom prst="roundRect">
            <a:avLst>
              <a:gd name="adj" fmla="val 9132"/>
            </a:avLst>
          </a:prstGeom>
          <a:solidFill>
            <a:srgbClr val="E9E6FA"/>
          </a:solidFill>
          <a:ln/>
        </p:spPr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CBCB889C-8B3E-87FF-A66C-0CB750D77F41}"/>
              </a:ext>
            </a:extLst>
          </p:cNvPr>
          <p:cNvSpPr/>
          <p:nvPr/>
        </p:nvSpPr>
        <p:spPr>
          <a:xfrm>
            <a:off x="725414" y="4761533"/>
            <a:ext cx="1373929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Cultures de mode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00976397-0FED-20F4-45A8-1D8F1763EE95}"/>
              </a:ext>
            </a:extLst>
          </p:cNvPr>
          <p:cNvSpPr/>
          <p:nvPr/>
        </p:nvSpPr>
        <p:spPr>
          <a:xfrm>
            <a:off x="586336" y="5131484"/>
            <a:ext cx="3411621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25000" lnSpcReduction="20000"/>
          </a:bodyPr>
          <a:lstStyle/>
          <a:p>
            <a:r>
              <a:rPr lang="en-US" sz="5600" u="sng" dirty="0" err="1">
                <a:solidFill>
                  <a:srgbClr val="5E4CE6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Chronologie</a:t>
            </a:r>
            <a:r>
              <a:rPr lang="en-US" sz="5600" dirty="0">
                <a:solidFill>
                  <a:srgbClr val="2A2742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 — </a:t>
            </a:r>
            <a:r>
              <a:rPr lang="fr-FR" sz="5600" dirty="0"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Les dates marquantes de l'histoire de la mode du XVIe au début du XXIe siècle</a:t>
            </a:r>
          </a:p>
          <a:p>
            <a:pPr>
              <a:lnSpc>
                <a:spcPct val="122000"/>
              </a:lnSpc>
            </a:pP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85C1C2A9-F196-CEB4-DEAD-10531C68BC14}"/>
              </a:ext>
            </a:extLst>
          </p:cNvPr>
          <p:cNvSpPr/>
          <p:nvPr/>
        </p:nvSpPr>
        <p:spPr>
          <a:xfrm>
            <a:off x="6648674" y="1636996"/>
            <a:ext cx="2085156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231971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Objectifs pédagogiques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Image 0" descr="preencoded.png">
            <a:extLst>
              <a:ext uri="{FF2B5EF4-FFF2-40B4-BE49-F238E27FC236}">
                <a16:creationId xmlns:a16="http://schemas.microsoft.com/office/drawing/2014/main" id="{79239300-97DF-473E-3A09-89AF309C48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75983" y="2538594"/>
            <a:ext cx="176064" cy="176064"/>
          </a:xfrm>
          <a:prstGeom prst="rect">
            <a:avLst/>
          </a:prstGeom>
        </p:spPr>
      </p:pic>
      <p:sp>
        <p:nvSpPr>
          <p:cNvPr id="20" name="Text 17">
            <a:extLst>
              <a:ext uri="{FF2B5EF4-FFF2-40B4-BE49-F238E27FC236}">
                <a16:creationId xmlns:a16="http://schemas.microsoft.com/office/drawing/2014/main" id="{924612EE-FEED-266C-E1C4-543820FAFEE8}"/>
              </a:ext>
            </a:extLst>
          </p:cNvPr>
          <p:cNvSpPr/>
          <p:nvPr/>
        </p:nvSpPr>
        <p:spPr>
          <a:xfrm>
            <a:off x="5913451" y="2532753"/>
            <a:ext cx="6873584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b="1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Identifier les caractéristiques formelles du </a:t>
            </a:r>
            <a:r>
              <a:rPr lang="en-US" sz="1400" b="1" dirty="0" err="1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vêtement</a:t>
            </a:r>
            <a:r>
              <a:rPr lang="en-US" sz="14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</a:p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à travers les époques.</a:t>
            </a:r>
            <a:endParaRPr lang="en-US" sz="1400" dirty="0"/>
          </a:p>
        </p:txBody>
      </p:sp>
      <p:pic>
        <p:nvPicPr>
          <p:cNvPr id="21" name="Image 1" descr="preencoded.png">
            <a:extLst>
              <a:ext uri="{FF2B5EF4-FFF2-40B4-BE49-F238E27FC236}">
                <a16:creationId xmlns:a16="http://schemas.microsoft.com/office/drawing/2014/main" id="{1A5D6E38-D2DC-69E9-893F-18BCE36419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75983" y="3552473"/>
            <a:ext cx="176064" cy="176064"/>
          </a:xfrm>
          <a:prstGeom prst="rect">
            <a:avLst/>
          </a:prstGeom>
        </p:spPr>
      </p:pic>
      <p:sp>
        <p:nvSpPr>
          <p:cNvPr id="22" name="Text 18">
            <a:extLst>
              <a:ext uri="{FF2B5EF4-FFF2-40B4-BE49-F238E27FC236}">
                <a16:creationId xmlns:a16="http://schemas.microsoft.com/office/drawing/2014/main" id="{932B7E87-5CD4-4FE4-8170-2FD1614A1F72}"/>
              </a:ext>
            </a:extLst>
          </p:cNvPr>
          <p:cNvSpPr/>
          <p:nvPr/>
        </p:nvSpPr>
        <p:spPr>
          <a:xfrm>
            <a:off x="5913451" y="3438705"/>
            <a:ext cx="5827445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b="1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Contextualiser et comprendre une époque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: </a:t>
            </a:r>
          </a:p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modes de vie, innovations technologiques, évolutions sociales.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678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AC882515-541A-85B5-C2C6-1B71833ED521}"/>
              </a:ext>
            </a:extLst>
          </p:cNvPr>
          <p:cNvSpPr/>
          <p:nvPr/>
        </p:nvSpPr>
        <p:spPr>
          <a:xfrm>
            <a:off x="367553" y="441871"/>
            <a:ext cx="11492753" cy="6249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000" b="1" dirty="0">
                <a:solidFill>
                  <a:srgbClr val="231971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Prendre appui sur une œuvre pour l'acquisition d'un lexique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D5182713-54E8-3C72-427F-5DAACE2B52E1}"/>
              </a:ext>
            </a:extLst>
          </p:cNvPr>
          <p:cNvSpPr/>
          <p:nvPr/>
        </p:nvSpPr>
        <p:spPr>
          <a:xfrm>
            <a:off x="517995" y="1204186"/>
            <a:ext cx="11225769" cy="5290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Le </a:t>
            </a:r>
            <a:r>
              <a:rPr lang="en-US" sz="1400" u="sng" dirty="0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musée d'Orsay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a mis en ligne de nombreuses ressources pédagogiques autour de la description du vêtement dans la peinture.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hape 5">
            <a:extLst>
              <a:ext uri="{FF2B5EF4-FFF2-40B4-BE49-F238E27FC236}">
                <a16:creationId xmlns:a16="http://schemas.microsoft.com/office/drawing/2014/main" id="{7E788199-0DD3-C3A5-F411-3EE370C85145}"/>
              </a:ext>
            </a:extLst>
          </p:cNvPr>
          <p:cNvSpPr/>
          <p:nvPr/>
        </p:nvSpPr>
        <p:spPr>
          <a:xfrm>
            <a:off x="517995" y="1692194"/>
            <a:ext cx="269081" cy="269081"/>
          </a:xfrm>
          <a:prstGeom prst="roundRect">
            <a:avLst>
              <a:gd name="adj" fmla="val 18671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7" name="Text 6">
            <a:extLst>
              <a:ext uri="{FF2B5EF4-FFF2-40B4-BE49-F238E27FC236}">
                <a16:creationId xmlns:a16="http://schemas.microsoft.com/office/drawing/2014/main" id="{CC0B6E0D-F359-B04E-FC2E-2D0D9801E195}"/>
              </a:ext>
            </a:extLst>
          </p:cNvPr>
          <p:cNvSpPr/>
          <p:nvPr/>
        </p:nvSpPr>
        <p:spPr>
          <a:xfrm>
            <a:off x="887982" y="1733270"/>
            <a:ext cx="2213744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Décrire le canon morphologique</a:t>
            </a:r>
            <a:endParaRPr lang="en-US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DD3DE204-10CA-8D3B-4C8E-3D61C07FA307}"/>
              </a:ext>
            </a:extLst>
          </p:cNvPr>
          <p:cNvSpPr/>
          <p:nvPr/>
        </p:nvSpPr>
        <p:spPr>
          <a:xfrm>
            <a:off x="887982" y="1980623"/>
            <a:ext cx="7879500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10000"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5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La silhouette, les proportions, la posture — autant d'indices sur les normes esthétiques d'une époque</a:t>
            </a:r>
            <a:r>
              <a:rPr lang="en-US" sz="9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8">
            <a:extLst>
              <a:ext uri="{FF2B5EF4-FFF2-40B4-BE49-F238E27FC236}">
                <a16:creationId xmlns:a16="http://schemas.microsoft.com/office/drawing/2014/main" id="{E1CD1066-88B5-43FC-796A-A68F892CB7ED}"/>
              </a:ext>
            </a:extLst>
          </p:cNvPr>
          <p:cNvSpPr/>
          <p:nvPr/>
        </p:nvSpPr>
        <p:spPr>
          <a:xfrm>
            <a:off x="517996" y="2408132"/>
            <a:ext cx="269081" cy="269081"/>
          </a:xfrm>
          <a:prstGeom prst="roundRect">
            <a:avLst>
              <a:gd name="adj" fmla="val 18671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10" name="Text 9">
            <a:extLst>
              <a:ext uri="{FF2B5EF4-FFF2-40B4-BE49-F238E27FC236}">
                <a16:creationId xmlns:a16="http://schemas.microsoft.com/office/drawing/2014/main" id="{59AEBFC5-4757-E07E-AF38-143854A69723}"/>
              </a:ext>
            </a:extLst>
          </p:cNvPr>
          <p:cNvSpPr/>
          <p:nvPr/>
        </p:nvSpPr>
        <p:spPr>
          <a:xfrm>
            <a:off x="887982" y="2449208"/>
            <a:ext cx="3200549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A2742"/>
                </a:solidFill>
                <a:latin typeface="Arial" panose="020B0604020202020204" pitchFamily="34" charset="0"/>
                <a:ea typeface="Outfit ExtraBold" pitchFamily="34" charset="-122"/>
                <a:cs typeface="Arial" panose="020B0604020202020204" pitchFamily="34" charset="0"/>
              </a:rPr>
              <a:t>Décrire la gamme des tissus et des accessoires</a:t>
            </a:r>
            <a:endParaRPr lang="en-US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10">
            <a:extLst>
              <a:ext uri="{FF2B5EF4-FFF2-40B4-BE49-F238E27FC236}">
                <a16:creationId xmlns:a16="http://schemas.microsoft.com/office/drawing/2014/main" id="{12889B0B-1499-655D-DEC8-A868B40EA3CF}"/>
              </a:ext>
            </a:extLst>
          </p:cNvPr>
          <p:cNvSpPr/>
          <p:nvPr/>
        </p:nvSpPr>
        <p:spPr>
          <a:xfrm>
            <a:off x="887982" y="2696561"/>
            <a:ext cx="3693691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Identifier matières, textures, ornements et </a:t>
            </a:r>
            <a:r>
              <a:rPr lang="en-US" sz="1400" dirty="0" err="1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accessoires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hape 2">
            <a:extLst>
              <a:ext uri="{FF2B5EF4-FFF2-40B4-BE49-F238E27FC236}">
                <a16:creationId xmlns:a16="http://schemas.microsoft.com/office/drawing/2014/main" id="{CBC766B5-F7CA-6880-FC0C-62C280324B11}"/>
              </a:ext>
            </a:extLst>
          </p:cNvPr>
          <p:cNvSpPr/>
          <p:nvPr/>
        </p:nvSpPr>
        <p:spPr>
          <a:xfrm>
            <a:off x="402727" y="3236137"/>
            <a:ext cx="5693273" cy="634008"/>
          </a:xfrm>
          <a:prstGeom prst="roundRect">
            <a:avLst>
              <a:gd name="adj" fmla="val 7924"/>
            </a:avLst>
          </a:prstGeom>
          <a:solidFill>
            <a:srgbClr val="C3BCF6"/>
          </a:solidFill>
          <a:ln/>
        </p:spPr>
      </p:sp>
      <p:sp>
        <p:nvSpPr>
          <p:cNvPr id="13" name="Text 3">
            <a:extLst>
              <a:ext uri="{FF2B5EF4-FFF2-40B4-BE49-F238E27FC236}">
                <a16:creationId xmlns:a16="http://schemas.microsoft.com/office/drawing/2014/main" id="{D2B3249D-0456-1D12-D3AB-0B0F50883CFC}"/>
              </a:ext>
            </a:extLst>
          </p:cNvPr>
          <p:cNvSpPr/>
          <p:nvPr/>
        </p:nvSpPr>
        <p:spPr>
          <a:xfrm>
            <a:off x="791393" y="3366882"/>
            <a:ext cx="5134278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James Tissot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, </a:t>
            </a:r>
            <a:r>
              <a:rPr lang="en-US" sz="1400" i="1" dirty="0">
                <a:solidFill>
                  <a:srgbClr val="000000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Le cercle de la rue Royale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, 1866, Musée d'Orsay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hape 2">
            <a:extLst>
              <a:ext uri="{FF2B5EF4-FFF2-40B4-BE49-F238E27FC236}">
                <a16:creationId xmlns:a16="http://schemas.microsoft.com/office/drawing/2014/main" id="{F04F1140-088D-50AB-246B-85F83DD6461E}"/>
              </a:ext>
            </a:extLst>
          </p:cNvPr>
          <p:cNvSpPr/>
          <p:nvPr/>
        </p:nvSpPr>
        <p:spPr>
          <a:xfrm>
            <a:off x="6229786" y="3226239"/>
            <a:ext cx="5693273" cy="634008"/>
          </a:xfrm>
          <a:prstGeom prst="roundRect">
            <a:avLst>
              <a:gd name="adj" fmla="val 7924"/>
            </a:avLst>
          </a:prstGeom>
          <a:solidFill>
            <a:srgbClr val="C3BCF6"/>
          </a:solidFill>
          <a:ln/>
        </p:spPr>
        <p:txBody>
          <a:bodyPr/>
          <a:lstStyle/>
          <a:p>
            <a:r>
              <a:rPr lang="en-US" sz="1400" b="1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Gustave Caillebotte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, </a:t>
            </a:r>
            <a:r>
              <a:rPr lang="en-US" sz="1400" i="1" dirty="0" err="1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Partie</a:t>
            </a:r>
            <a:r>
              <a:rPr lang="en-US" sz="1400" i="1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de bateau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, vers 1877–1878, </a:t>
            </a:r>
            <a:r>
              <a:rPr lang="en-US" sz="1400" dirty="0" err="1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Musée</a:t>
            </a:r>
            <a:r>
              <a:rPr lang="en-US" sz="1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d'Orsay : </a:t>
            </a:r>
            <a:r>
              <a:rPr lang="en-US" sz="1400" dirty="0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le </a:t>
            </a:r>
            <a:r>
              <a:rPr lang="en-US" sz="1400" dirty="0" err="1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vêtement</a:t>
            </a:r>
            <a:r>
              <a:rPr lang="en-US" sz="1400" dirty="0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en</a:t>
            </a:r>
            <a:r>
              <a:rPr lang="en-US" sz="1400" dirty="0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5E4CE6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mouvement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17AB6312-930D-20C2-F4AC-4908E84629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588" y="3952075"/>
            <a:ext cx="4433357" cy="276853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C5F67A2D-2C87-7A49-180F-FC2F98CF03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186" y="3948011"/>
            <a:ext cx="3621461" cy="276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440875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4969</TotalTime>
  <Words>799</Words>
  <Application>Microsoft Office PowerPoint</Application>
  <PresentationFormat>Grand écran</PresentationFormat>
  <Paragraphs>113</Paragraphs>
  <Slides>11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8" baseType="lpstr">
      <vt:lpstr>Arial</vt:lpstr>
      <vt:lpstr>Arimo</vt:lpstr>
      <vt:lpstr>Calibri</vt:lpstr>
      <vt:lpstr>Calibri Light</vt:lpstr>
      <vt:lpstr>Calibri Light</vt:lpstr>
      <vt:lpstr>Outfit ExtraBold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Alexandra HAMEAU</dc:creator>
  <cp:lastModifiedBy>Alexandra HAMEAU</cp:lastModifiedBy>
  <cp:revision>17</cp:revision>
  <dcterms:created xsi:type="dcterms:W3CDTF">2025-03-22T16:23:06Z</dcterms:created>
  <dcterms:modified xsi:type="dcterms:W3CDTF">2026-06-04T14:05:12Z</dcterms:modified>
</cp:coreProperties>
</file>